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4" r:id="rId5"/>
    <p:sldId id="289" r:id="rId6"/>
    <p:sldId id="264" r:id="rId7"/>
    <p:sldId id="286" r:id="rId8"/>
    <p:sldId id="280" r:id="rId9"/>
    <p:sldId id="278" r:id="rId10"/>
    <p:sldId id="285" r:id="rId11"/>
    <p:sldId id="279" r:id="rId12"/>
    <p:sldId id="282" r:id="rId13"/>
    <p:sldId id="267" r:id="rId14"/>
    <p:sldId id="260" r:id="rId15"/>
    <p:sldId id="276" r:id="rId16"/>
    <p:sldId id="265" r:id="rId17"/>
    <p:sldId id="266" r:id="rId18"/>
    <p:sldId id="275" r:id="rId19"/>
    <p:sldId id="270" r:id="rId20"/>
    <p:sldId id="268" r:id="rId21"/>
    <p:sldId id="271" r:id="rId22"/>
    <p:sldId id="274" r:id="rId23"/>
    <p:sldId id="287" r:id="rId24"/>
    <p:sldId id="290" r:id="rId25"/>
    <p:sldId id="288" r:id="rId26"/>
    <p:sldId id="259" r:id="rId27"/>
    <p:sldId id="261" r:id="rId28"/>
  </p:sldIdLst>
  <p:sldSz cx="12192000" cy="6858000"/>
  <p:notesSz cx="6724650" cy="97742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ys stil 2 – uthevin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808" y="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de Fredheim" userId="e8c5d05f-f74e-4520-b497-617a6c75cfce" providerId="ADAL" clId="{DC872FB2-BB0C-4643-A860-63DF3642F2EB}"/>
    <pc:docChg chg="modSld">
      <pc:chgData name="Hilde Fredheim" userId="e8c5d05f-f74e-4520-b497-617a6c75cfce" providerId="ADAL" clId="{DC872FB2-BB0C-4643-A860-63DF3642F2EB}" dt="2020-11-10T12:16:18.383" v="0" actId="14100"/>
      <pc:docMkLst>
        <pc:docMk/>
      </pc:docMkLst>
      <pc:sldChg chg="modSp mod">
        <pc:chgData name="Hilde Fredheim" userId="e8c5d05f-f74e-4520-b497-617a6c75cfce" providerId="ADAL" clId="{DC872FB2-BB0C-4643-A860-63DF3642F2EB}" dt="2020-11-10T12:16:18.383" v="0" actId="14100"/>
        <pc:sldMkLst>
          <pc:docMk/>
          <pc:sldMk cId="591157837" sldId="282"/>
        </pc:sldMkLst>
        <pc:spChg chg="mod">
          <ac:chgData name="Hilde Fredheim" userId="e8c5d05f-f74e-4520-b497-617a6c75cfce" providerId="ADAL" clId="{DC872FB2-BB0C-4643-A860-63DF3642F2EB}" dt="2020-11-10T12:16:18.383" v="0" actId="14100"/>
          <ac:spMkLst>
            <pc:docMk/>
            <pc:sldMk cId="591157837" sldId="282"/>
            <ac:spMk id="4" creationId="{A2FAA2E0-F893-450C-A4D4-B32427410B2A}"/>
          </ac:spMkLst>
        </pc:spChg>
      </pc:sldChg>
    </pc:docChg>
  </pc:docChgLst>
  <pc:docChgLst>
    <pc:chgData name="Hilde Fredheim" userId="e8c5d05f-f74e-4520-b497-617a6c75cfce" providerId="ADAL" clId="{D3B665E9-8866-41CE-81FB-8CD319A3C73D}"/>
    <pc:docChg chg="modSld">
      <pc:chgData name="Hilde Fredheim" userId="e8c5d05f-f74e-4520-b497-617a6c75cfce" providerId="ADAL" clId="{D3B665E9-8866-41CE-81FB-8CD319A3C73D}" dt="2020-09-09T19:46:17.388" v="2" actId="20577"/>
      <pc:docMkLst>
        <pc:docMk/>
      </pc:docMkLst>
      <pc:sldChg chg="modSp mod">
        <pc:chgData name="Hilde Fredheim" userId="e8c5d05f-f74e-4520-b497-617a6c75cfce" providerId="ADAL" clId="{D3B665E9-8866-41CE-81FB-8CD319A3C73D}" dt="2020-09-09T19:46:17.388" v="2" actId="20577"/>
        <pc:sldMkLst>
          <pc:docMk/>
          <pc:sldMk cId="3583267385" sldId="288"/>
        </pc:sldMkLst>
        <pc:spChg chg="mod">
          <ac:chgData name="Hilde Fredheim" userId="e8c5d05f-f74e-4520-b497-617a6c75cfce" providerId="ADAL" clId="{D3B665E9-8866-41CE-81FB-8CD319A3C73D}" dt="2020-09-09T19:46:17.388" v="2" actId="20577"/>
          <ac:spMkLst>
            <pc:docMk/>
            <pc:sldMk cId="3583267385" sldId="288"/>
            <ac:spMk id="3" creationId="{7F6532CC-A9B4-41F4-B845-7B329F82D1F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05A2C6-CCF1-4502-8E5E-77E0FFF45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E575A8D-F8F6-483F-8CBA-C11A6D1FD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328641-DAB1-4D88-B379-91C1B554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9B2F24-F26C-442A-AE2E-6C7B610D0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35C323-686B-4B37-84E6-9EC4358C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490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836F59-8A40-4E05-AB0E-9E16889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93AA3C-FA1A-4F17-88D5-0FA35F01C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EC290C-661C-4772-8CBC-4E2CEC376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5BB96F-59C0-46F9-9DE1-C38312C9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245565A-0FE9-4137-9460-120B8906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939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38F796B-63C4-45DC-980B-652B34975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82642FD-8039-4FC1-895F-C5A24BA25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77CED23-8641-4736-9818-CE9C3968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7C575F-FD3B-4D36-AE14-C5A91577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ACB7BC9-11A2-45EC-89A9-9C86A048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60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B96BDD-19EB-4434-9C23-9F1A4D8C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0002A4-8E3A-4CC8-A9CB-88819FC4E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4564D0-B75A-4546-9F4D-FE068061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FB61BE-4658-4FFE-B807-AD914F924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C9B359-38CF-4D92-9AF0-629297EC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942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2E89A7-FA19-46B6-B251-BB294DBB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8F36DD-13C3-4A26-B82F-17D169F5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BBD60B-9626-4880-9BC3-EFE924FD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B8A1DF-0F8E-4EF5-8BCB-E2C87726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57FD27-6052-415C-8DED-E5B90A9A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805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CE4B91-C689-43CF-A565-2292718B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8F5F13-66B8-4171-B271-CD8062AAD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0FB233F-9707-4986-B762-EE4223DF4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92026FB-7551-4F6B-887C-5502FB02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E882DCC-3AED-42A1-960B-8DF8C638E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4F7A3A1-BAD4-4744-BFAB-B3B343FC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412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AEF294-3214-4A2E-AF29-44940EFF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D4492D-EDE3-43E2-9E88-4936C7F79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4FCB5E2-1A80-4516-B709-7B040E467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913C286-4DFB-4CFE-8504-6F49ABBC9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89120D7-7045-4DC2-BD4F-8B648B6D5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E1B4452-FBA0-47BF-A1AD-363AB780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121DE6C-5748-45EF-80BC-4A559F46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AACFBC4-D8F4-4CE1-8C95-A899D1798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587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71CD4B-756F-4A01-8248-6EA4D800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6A51775-000D-4614-A69A-79A9A175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E926391-B8FE-4DF7-A17C-BD6802DF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31DBD6B-8425-41C7-91D4-BB2A5074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385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8020D59-7E9F-4F33-A5E4-1475A35B1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3C32634-B7EA-4770-AC23-56FA1ADE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AA84291-F78A-457B-AA17-99302FFC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53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E33A85-7EF5-449C-BCB5-D97128FE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92B522-DA73-41B4-9E25-5B79A54E6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2FD5FF1-7A5C-43B9-B82A-2D4986DBD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69D1940-934C-49F2-80BE-3D9BF195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46D1E77-9750-4641-A1DD-69C9A862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939BFE9-66F8-45A4-8EAE-FA8AD1D6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6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BB4D5E-76C1-4A8F-AFD0-496982118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D31C468-3E73-47FA-B88A-026DA689F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D9A2744-7515-4DDB-B26B-D8A205F5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D05A47A-2BFF-4772-AA94-DE6B44EF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F61CE5E-AD81-4939-9E45-1AFBE30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9162E28-A5D6-465D-9E84-13E64942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78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5AD8762-FDDA-4D7F-B4B3-4C619CDC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EAAC407-D553-45FA-8AF8-1BF8A8B88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9809F9-41F0-4295-891F-9F1B45EC5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0D2DA-B6D0-4B20-98A5-6D7CB08513D0}" type="datetimeFigureOut">
              <a:rPr lang="nb-NO" smtClean="0"/>
              <a:t>10.11.2020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AE9114-1A75-4809-AB5D-78FFA0906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7F356A-8BC5-4856-9E9D-A0D316F39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D8DB6-3E0E-4EF0-B54D-A0DB8DFCAF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21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D530BF-19D7-4977-BB53-D959EFFE7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>
                <a:solidFill>
                  <a:schemeClr val="tx2"/>
                </a:solidFill>
              </a:rPr>
              <a:t>Plan for </a:t>
            </a:r>
            <a:br>
              <a:rPr lang="nb-NO" sz="4800" dirty="0">
                <a:solidFill>
                  <a:schemeClr val="tx2"/>
                </a:solidFill>
              </a:rPr>
            </a:br>
            <a:r>
              <a:rPr lang="nb-NO" sz="4400" dirty="0">
                <a:solidFill>
                  <a:schemeClr val="tx2"/>
                </a:solidFill>
              </a:rPr>
              <a:t>kultur og frivillighet</a:t>
            </a:r>
            <a:endParaRPr lang="nb-NO" sz="4800" dirty="0">
              <a:solidFill>
                <a:schemeClr val="tx2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54F422F-1A8C-479E-A42F-6B473E397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nb-NO" sz="2000" dirty="0">
                <a:solidFill>
                  <a:schemeClr val="tx2"/>
                </a:solidFill>
              </a:rPr>
              <a:t>Kommunestyret 10. september 2020</a:t>
            </a:r>
          </a:p>
          <a:p>
            <a:pPr algn="l"/>
            <a:endParaRPr lang="nb-NO" sz="2000" dirty="0">
              <a:solidFill>
                <a:schemeClr val="tx2"/>
              </a:solidFill>
            </a:endParaRPr>
          </a:p>
          <a:p>
            <a:pPr algn="l"/>
            <a:r>
              <a:rPr lang="nb-NO" sz="1600" dirty="0">
                <a:solidFill>
                  <a:schemeClr val="tx2"/>
                </a:solidFill>
              </a:rPr>
              <a:t>Kulturleder Hilde Fredheim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62FC3901-243D-4F1B-8BC1-BE14F91EF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r="2778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8093045-AD14-4A81-9E3B-B6957255A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4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5EC007D-9945-4045-B0C4-0FB32483F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361"/>
            <a:ext cx="12192000" cy="8035047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25B27F-D6C3-4CCB-850C-88AA413D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202637F-EB72-4785-8525-6929A2B738C3}"/>
              </a:ext>
            </a:extLst>
          </p:cNvPr>
          <p:cNvSpPr txBox="1">
            <a:spLocks/>
          </p:cNvSpPr>
          <p:nvPr/>
        </p:nvSpPr>
        <p:spPr>
          <a:xfrm>
            <a:off x="838200" y="498474"/>
            <a:ext cx="4921577" cy="5892899"/>
          </a:xfrm>
          <a:prstGeom prst="rect">
            <a:avLst/>
          </a:prstGeom>
          <a:solidFill>
            <a:schemeClr val="bg2">
              <a:alpha val="67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>
                <a:solidFill>
                  <a:srgbClr val="000000"/>
                </a:solidFill>
              </a:rPr>
              <a:t>Visjon og mål</a:t>
            </a:r>
          </a:p>
          <a:p>
            <a:pPr marL="0" indent="0">
              <a:buNone/>
            </a:pPr>
            <a:endParaRPr lang="nb-NO" b="1" i="1" dirty="0"/>
          </a:p>
          <a:p>
            <a:pPr marL="0" indent="0">
              <a:buNone/>
            </a:pPr>
            <a:r>
              <a:rPr lang="nb-NO" sz="2600" b="1" i="1" dirty="0" err="1">
                <a:solidFill>
                  <a:srgbClr val="000000"/>
                </a:solidFill>
              </a:rPr>
              <a:t>Mij</a:t>
            </a:r>
            <a:r>
              <a:rPr lang="nb-NO" sz="2600" b="1" i="1" dirty="0">
                <a:solidFill>
                  <a:srgbClr val="000000"/>
                </a:solidFill>
              </a:rPr>
              <a:t> </a:t>
            </a:r>
            <a:r>
              <a:rPr lang="nb-NO" sz="2600" b="1" i="1" dirty="0" err="1">
                <a:solidFill>
                  <a:srgbClr val="000000"/>
                </a:solidFill>
              </a:rPr>
              <a:t>lip</a:t>
            </a:r>
            <a:r>
              <a:rPr lang="nb-NO" sz="2600" b="1" i="1" dirty="0">
                <a:solidFill>
                  <a:srgbClr val="000000"/>
                </a:solidFill>
              </a:rPr>
              <a:t> </a:t>
            </a:r>
            <a:r>
              <a:rPr lang="nb-NO" sz="2600" b="1" i="1" dirty="0" err="1">
                <a:solidFill>
                  <a:srgbClr val="000000"/>
                </a:solidFill>
              </a:rPr>
              <a:t>dáppe</a:t>
            </a:r>
            <a:r>
              <a:rPr lang="nb-NO" sz="2600" b="1" i="1" dirty="0">
                <a:solidFill>
                  <a:srgbClr val="000000"/>
                </a:solidFill>
              </a:rPr>
              <a:t>, </a:t>
            </a:r>
            <a:r>
              <a:rPr lang="nb-NO" sz="2600" b="1" i="1" dirty="0" err="1">
                <a:solidFill>
                  <a:srgbClr val="000000"/>
                </a:solidFill>
              </a:rPr>
              <a:t>aktan</a:t>
            </a:r>
            <a:r>
              <a:rPr lang="nb-NO" sz="2600" b="1" i="1" dirty="0">
                <a:solidFill>
                  <a:srgbClr val="000000"/>
                </a:solidFill>
              </a:rPr>
              <a:t> ja </a:t>
            </a:r>
            <a:r>
              <a:rPr lang="nb-NO" sz="2600" b="1" i="1" dirty="0" err="1">
                <a:solidFill>
                  <a:srgbClr val="000000"/>
                </a:solidFill>
              </a:rPr>
              <a:t>mihá</a:t>
            </a:r>
            <a:r>
              <a:rPr lang="nb-NO" sz="2600" b="1" i="1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nb-NO" sz="2600" b="1" i="1" dirty="0">
                <a:solidFill>
                  <a:srgbClr val="000000"/>
                </a:solidFill>
              </a:rPr>
              <a:t>Vi e’ her, sammen og stolte </a:t>
            </a:r>
            <a:endParaRPr lang="nb-NO" sz="2600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b-NO" sz="26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b-NO" sz="2600" b="1" dirty="0">
                <a:solidFill>
                  <a:srgbClr val="000000"/>
                </a:solidFill>
              </a:rPr>
              <a:t>Mål for kultur og frivillighet:</a:t>
            </a:r>
          </a:p>
          <a:p>
            <a:r>
              <a:rPr lang="nb-NO" sz="2600" dirty="0">
                <a:solidFill>
                  <a:srgbClr val="000000"/>
                </a:solidFill>
              </a:rPr>
              <a:t>Ha fokus på, å tilby likeverdige tjenester til innbyggerne.</a:t>
            </a:r>
          </a:p>
          <a:p>
            <a:r>
              <a:rPr lang="nb-NO" sz="2600" dirty="0">
                <a:solidFill>
                  <a:srgbClr val="000000"/>
                </a:solidFill>
              </a:rPr>
              <a:t>Løfte fram kultur og frivillighet som satsingsområde i nye Hamarøy kommune</a:t>
            </a:r>
          </a:p>
          <a:p>
            <a:r>
              <a:rPr lang="nb-NO" sz="2600" dirty="0">
                <a:solidFill>
                  <a:srgbClr val="000000"/>
                </a:solidFill>
              </a:rPr>
              <a:t>Ved å:    </a:t>
            </a:r>
          </a:p>
          <a:p>
            <a:pPr lvl="1"/>
            <a:r>
              <a:rPr lang="nb-NO" sz="2300" dirty="0">
                <a:solidFill>
                  <a:srgbClr val="000000"/>
                </a:solidFill>
              </a:rPr>
              <a:t>Fremme samisk språk, kultur og samfunnsliv.</a:t>
            </a:r>
          </a:p>
          <a:p>
            <a:pPr lvl="1"/>
            <a:r>
              <a:rPr lang="nb-NO" sz="2300" dirty="0">
                <a:solidFill>
                  <a:srgbClr val="000000"/>
                </a:solidFill>
              </a:rPr>
              <a:t>Skape flere møteplasser. </a:t>
            </a:r>
          </a:p>
          <a:p>
            <a:pPr lvl="1"/>
            <a:r>
              <a:rPr lang="nb-NO" sz="2300" dirty="0">
                <a:solidFill>
                  <a:srgbClr val="000000"/>
                </a:solidFill>
              </a:rPr>
              <a:t>Skape kulturelle og litterære opplevelser.</a:t>
            </a:r>
          </a:p>
          <a:p>
            <a:pPr lvl="1"/>
            <a:r>
              <a:rPr lang="nb-NO" sz="2300" dirty="0">
                <a:solidFill>
                  <a:srgbClr val="000000"/>
                </a:solidFill>
              </a:rPr>
              <a:t>Tilrettelegge for ulike demokratiske arenaer.</a:t>
            </a:r>
          </a:p>
          <a:p>
            <a:pPr lvl="1"/>
            <a:r>
              <a:rPr lang="nb-NO" sz="2300" dirty="0">
                <a:solidFill>
                  <a:srgbClr val="000000"/>
                </a:solidFill>
              </a:rPr>
              <a:t>Tilrettelegge for fysisk utfoldelse og ta naturen aktivt i bruk.</a:t>
            </a:r>
          </a:p>
          <a:p>
            <a:pPr lvl="1"/>
            <a:r>
              <a:rPr lang="nb-NO" sz="2300" dirty="0">
                <a:solidFill>
                  <a:srgbClr val="000000"/>
                </a:solidFill>
              </a:rPr>
              <a:t>Samarbeide på tvers av kommunale sektorer, samt med frivilligheten og næringslivet.</a:t>
            </a:r>
          </a:p>
          <a:p>
            <a:pPr lvl="1"/>
            <a:r>
              <a:rPr lang="nb-NO" sz="2300" dirty="0">
                <a:solidFill>
                  <a:srgbClr val="000000"/>
                </a:solidFill>
              </a:rPr>
              <a:t>Skape inkluderende arenaer for barn og unge.</a:t>
            </a:r>
          </a:p>
          <a:p>
            <a:pPr lvl="1"/>
            <a:r>
              <a:rPr lang="nb-NO" sz="2300" dirty="0">
                <a:solidFill>
                  <a:srgbClr val="000000"/>
                </a:solidFill>
              </a:rPr>
              <a:t>Sørge for at alle innbyggere får mulighet til å delta aktivt i kultur og frivillighet. </a:t>
            </a: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5429012-17B2-4B20-97BC-8495DBFA2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2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25B27F-D6C3-4CCB-850C-88AA413D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726E50A-E63A-478E-A256-F0A399EF3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118"/>
            <a:ext cx="12192000" cy="8114236"/>
          </a:xfr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202637F-EB72-4785-8525-6929A2B738C3}"/>
              </a:ext>
            </a:extLst>
          </p:cNvPr>
          <p:cNvSpPr txBox="1">
            <a:spLocks/>
          </p:cNvSpPr>
          <p:nvPr/>
        </p:nvSpPr>
        <p:spPr>
          <a:xfrm>
            <a:off x="838200" y="671195"/>
            <a:ext cx="4883870" cy="5821680"/>
          </a:xfrm>
          <a:prstGeom prst="rect">
            <a:avLst/>
          </a:prstGeom>
          <a:solidFill>
            <a:schemeClr val="bg2">
              <a:alpha val="82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dirty="0">
                <a:solidFill>
                  <a:srgbClr val="000000"/>
                </a:solidFill>
              </a:rPr>
              <a:t>Organisering av kultur og frivillighet</a:t>
            </a:r>
          </a:p>
          <a:p>
            <a:pPr marL="0" indent="0">
              <a:buNone/>
            </a:pPr>
            <a:r>
              <a:rPr lang="nb-NO" sz="1900" dirty="0">
                <a:solidFill>
                  <a:srgbClr val="000000"/>
                </a:solidFill>
              </a:rPr>
              <a:t>Kultur og frivillighet som satsningsområde i nye Hamarøy</a:t>
            </a:r>
          </a:p>
          <a:p>
            <a:r>
              <a:rPr lang="nb-NO" sz="1900" dirty="0">
                <a:solidFill>
                  <a:srgbClr val="000000"/>
                </a:solidFill>
              </a:rPr>
              <a:t>Satse på de faktorene som gjør den nye kommunen unik. Et fantastisk landskap, språk og litteratur, to sterke kulturinstitusjoner, samt frivillige krefter.      </a:t>
            </a:r>
          </a:p>
          <a:p>
            <a:r>
              <a:rPr lang="nb-NO" sz="1900" dirty="0">
                <a:solidFill>
                  <a:srgbClr val="000000"/>
                </a:solidFill>
              </a:rPr>
              <a:t>Samisk kultur og samfunnsliv er en viktig verdi for trivsel, bosetting og næringsutvikling. Folket bør få  delta i kulturopplevelser som gjør dem bevisst sine røtter og tradisjoner. </a:t>
            </a:r>
          </a:p>
          <a:p>
            <a:pPr marL="0" indent="0">
              <a:buNone/>
            </a:pPr>
            <a:r>
              <a:rPr lang="nb-NO" sz="1900" dirty="0">
                <a:solidFill>
                  <a:srgbClr val="000000"/>
                </a:solidFill>
              </a:rPr>
              <a:t>Samle kulturaktiviteter for samarbeid, utvikling, større fagmiljø</a:t>
            </a:r>
          </a:p>
          <a:p>
            <a:r>
              <a:rPr lang="nb-NO" sz="1900" dirty="0">
                <a:solidFill>
                  <a:srgbClr val="000000"/>
                </a:solidFill>
              </a:rPr>
              <a:t>Kulturleder og kulturkonsulent med ansvar for forvaltning og utvikling. </a:t>
            </a:r>
          </a:p>
          <a:p>
            <a:pPr lvl="1"/>
            <a:r>
              <a:rPr lang="nb-NO" sz="1900" dirty="0">
                <a:solidFill>
                  <a:srgbClr val="000000"/>
                </a:solidFill>
              </a:rPr>
              <a:t>Skille mellom forvaltning og utvikling</a:t>
            </a:r>
          </a:p>
          <a:p>
            <a:pPr lvl="1"/>
            <a:r>
              <a:rPr lang="nb-NO" sz="1900" dirty="0">
                <a:solidFill>
                  <a:srgbClr val="000000"/>
                </a:solidFill>
              </a:rPr>
              <a:t>Rom og tid til å jobbe med utviklingsprosjekter. Støtte opp profesjonell og semiprofesjonell kultur  </a:t>
            </a:r>
          </a:p>
          <a:p>
            <a:r>
              <a:rPr lang="nb-NO" sz="1900" dirty="0">
                <a:solidFill>
                  <a:srgbClr val="000000"/>
                </a:solidFill>
              </a:rPr>
              <a:t>Ungdomsarbeider </a:t>
            </a:r>
          </a:p>
          <a:p>
            <a:pPr lvl="1"/>
            <a:r>
              <a:rPr lang="nb-NO" sz="1900" dirty="0">
                <a:solidFill>
                  <a:srgbClr val="000000"/>
                </a:solidFill>
              </a:rPr>
              <a:t>Mulige ansvarsområder: UKM, Basecamp, friluftsskole, ungdomsråd, idrettsråd, rock mot rus, russekontakt, BUA, ungdomsklubb, psykisk helse jf. ungdata, hybel og mat, samhandling unge eldre, besøkstjeneste, introordning for hybelboere og tett samhandling med folkehelsekoordinator og leder for frivillighetssentralen. </a:t>
            </a:r>
          </a:p>
          <a:p>
            <a:r>
              <a:rPr lang="nb-NO" sz="1900" dirty="0">
                <a:solidFill>
                  <a:srgbClr val="000000"/>
                </a:solidFill>
              </a:rPr>
              <a:t>Kulturmidler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23BF3E9-63CB-41C2-B7F3-048221373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CDFAC37-F758-42DE-919A-DDAF0000B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9931"/>
          <a:stretch/>
        </p:blipFill>
        <p:spPr>
          <a:xfrm>
            <a:off x="0" y="0"/>
            <a:ext cx="12399270" cy="685800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952C78B-7DD8-4221-B178-0361CD059EB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7823199" y="518160"/>
            <a:ext cx="4076550" cy="5572247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3200" b="1" dirty="0">
                <a:solidFill>
                  <a:srgbClr val="000000"/>
                </a:solidFill>
              </a:rPr>
              <a:t>Prioriteringer på kort og lang sikt</a:t>
            </a:r>
          </a:p>
          <a:p>
            <a:endParaRPr lang="nb-NO" sz="1400" dirty="0"/>
          </a:p>
          <a:p>
            <a:r>
              <a:rPr lang="nb-NO" dirty="0">
                <a:solidFill>
                  <a:srgbClr val="000000"/>
                </a:solidFill>
              </a:rPr>
              <a:t>Kultur i seg selv har en stor egenverdi i nye Hamarøy. Det er også en faktor som benyttes for å oppnå mål innen oppvekst, folkehelse, helsetjenester, bolyst, demokrati og deltagelse, samisk språk og kultur, samt næringsutvikling. </a:t>
            </a:r>
            <a:br>
              <a:rPr lang="nb-NO" dirty="0">
                <a:solidFill>
                  <a:srgbClr val="000000"/>
                </a:solidFill>
              </a:rPr>
            </a:br>
            <a:br>
              <a:rPr lang="nb-NO" dirty="0">
                <a:solidFill>
                  <a:srgbClr val="000000"/>
                </a:solidFill>
              </a:rPr>
            </a:br>
            <a:r>
              <a:rPr lang="nb-NO" dirty="0">
                <a:solidFill>
                  <a:srgbClr val="000000"/>
                </a:solidFill>
              </a:rPr>
              <a:t>En helhetlig satsing på kultur vil øke samtlige </a:t>
            </a:r>
            <a:r>
              <a:rPr lang="nb-NO" dirty="0" err="1">
                <a:solidFill>
                  <a:srgbClr val="000000"/>
                </a:solidFill>
              </a:rPr>
              <a:t>folkehelseindikatorer,fra</a:t>
            </a:r>
            <a:r>
              <a:rPr lang="nb-NO" dirty="0">
                <a:solidFill>
                  <a:srgbClr val="000000"/>
                </a:solidFill>
              </a:rPr>
              <a:t> trivsel og skoleresultater, til befolkningens levealder. </a:t>
            </a:r>
          </a:p>
          <a:p>
            <a:r>
              <a:rPr lang="nb-NO" dirty="0">
                <a:solidFill>
                  <a:srgbClr val="000000"/>
                </a:solidFill>
              </a:rPr>
              <a:t>Nye Hamarøy kommune har en rekke utfordringer på lang sikt, både når det gjelder demografi, rekruttering og møteplasser. </a:t>
            </a:r>
            <a:br>
              <a:rPr lang="nb-NO" dirty="0">
                <a:solidFill>
                  <a:srgbClr val="000000"/>
                </a:solidFill>
              </a:rPr>
            </a:br>
            <a:r>
              <a:rPr lang="nb-NO" dirty="0">
                <a:solidFill>
                  <a:srgbClr val="000000"/>
                </a:solidFill>
              </a:rPr>
              <a:t>Videre må likeverdige tjenester og tilbud til innbyggere i alle aldre og deler av kommunen sikres. </a:t>
            </a:r>
            <a:br>
              <a:rPr lang="nb-NO" dirty="0">
                <a:solidFill>
                  <a:srgbClr val="000000"/>
                </a:solidFill>
              </a:rPr>
            </a:br>
            <a:r>
              <a:rPr lang="nb-NO" dirty="0">
                <a:solidFill>
                  <a:srgbClr val="000000"/>
                </a:solidFill>
              </a:rPr>
              <a:t>Uten levende lokalsamfunn, tilbud til barn og unge og kulturaktiviteter er det utfordrende for kommunen å lykkes med vekst og rekruttering. </a:t>
            </a:r>
          </a:p>
          <a:p>
            <a:r>
              <a:rPr lang="nb-NO" dirty="0">
                <a:solidFill>
                  <a:srgbClr val="000000"/>
                </a:solidFill>
              </a:rPr>
              <a:t>Gruppen har definert seks hovedområder som må utvikles videre. 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Kulturskolen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Bibliotek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Frivillighet</a:t>
            </a:r>
          </a:p>
          <a:p>
            <a:pPr lvl="1"/>
            <a:r>
              <a:rPr lang="nb-NO" dirty="0" err="1">
                <a:solidFill>
                  <a:srgbClr val="000000"/>
                </a:solidFill>
              </a:rPr>
              <a:t>Samskaping</a:t>
            </a:r>
            <a:endParaRPr lang="nb-NO" dirty="0">
              <a:solidFill>
                <a:srgbClr val="000000"/>
              </a:solidFill>
            </a:endParaRPr>
          </a:p>
          <a:p>
            <a:pPr lvl="1"/>
            <a:r>
              <a:rPr lang="nb-NO" dirty="0">
                <a:solidFill>
                  <a:srgbClr val="000000"/>
                </a:solidFill>
              </a:rPr>
              <a:t>Idrett og friluftsliv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Kulturminner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F94D570-04AE-41F7-8AF7-B0C873DDD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1" y="25782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317AF69-012D-42E0-995A-6C488429A7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5280"/>
            <a:ext cx="12192000" cy="7762800"/>
          </a:xfr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952C78B-7DD8-4221-B178-0361CD059EB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644640" y="162560"/>
            <a:ext cx="4983480" cy="669544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>
                <a:solidFill>
                  <a:srgbClr val="000000"/>
                </a:solidFill>
              </a:rPr>
              <a:t>Kulturskolen</a:t>
            </a:r>
            <a:endParaRPr lang="nb-NO" dirty="0">
              <a:solidFill>
                <a:srgbClr val="000000"/>
              </a:solidFill>
            </a:endParaRPr>
          </a:p>
          <a:p>
            <a:r>
              <a:rPr lang="nb-NO" sz="1700" dirty="0">
                <a:solidFill>
                  <a:srgbClr val="000000"/>
                </a:solidFill>
              </a:rPr>
              <a:t>Lovpålagt. Formålet med opplæringa er å lære, oppleve, skape og formidle kulturelle og kunstneriske uttrykk. </a:t>
            </a:r>
          </a:p>
          <a:p>
            <a:r>
              <a:rPr lang="nb-NO" sz="1700" dirty="0">
                <a:solidFill>
                  <a:srgbClr val="000000"/>
                </a:solidFill>
              </a:rPr>
              <a:t>Kulturskolen skal også være et lokalt ressurssenter og en samarbeidende aktør i grunnopplæringa og kulturlivet i den enkelte kommune</a:t>
            </a:r>
          </a:p>
          <a:p>
            <a:pPr marL="0" indent="0">
              <a:buNone/>
            </a:pPr>
            <a:r>
              <a:rPr lang="nb-NO" sz="1700" b="1" dirty="0">
                <a:solidFill>
                  <a:srgbClr val="000000"/>
                </a:solidFill>
              </a:rPr>
              <a:t>Utfordring:</a:t>
            </a:r>
          </a:p>
          <a:p>
            <a:r>
              <a:rPr lang="nb-NO" sz="1600" dirty="0">
                <a:solidFill>
                  <a:srgbClr val="000000"/>
                </a:solidFill>
              </a:rPr>
              <a:t>Store forskjeller i budsjett og tilbud mellom kommunene</a:t>
            </a:r>
          </a:p>
          <a:p>
            <a:pPr marL="0" indent="0">
              <a:buNone/>
            </a:pPr>
            <a:r>
              <a:rPr lang="nb-NO" sz="1700" b="1" dirty="0">
                <a:solidFill>
                  <a:srgbClr val="000000"/>
                </a:solidFill>
              </a:rPr>
              <a:t>Kortsiktige tiltak for å sikre likeverdige tjenester:</a:t>
            </a:r>
          </a:p>
          <a:p>
            <a:pPr lvl="0"/>
            <a:r>
              <a:rPr lang="nb-NO" sz="1600" dirty="0">
                <a:solidFill>
                  <a:srgbClr val="000000"/>
                </a:solidFill>
              </a:rPr>
              <a:t>Økt administrasjon-/</a:t>
            </a:r>
            <a:r>
              <a:rPr lang="nb-NO" sz="1600" dirty="0" err="1">
                <a:solidFill>
                  <a:srgbClr val="000000"/>
                </a:solidFill>
              </a:rPr>
              <a:t>ledelesesressurs</a:t>
            </a:r>
            <a:endParaRPr lang="nb-NO" sz="1600" dirty="0">
              <a:solidFill>
                <a:srgbClr val="000000"/>
              </a:solidFill>
            </a:endParaRPr>
          </a:p>
          <a:p>
            <a:pPr lvl="0"/>
            <a:r>
              <a:rPr lang="nb-NO" sz="1600" dirty="0">
                <a:solidFill>
                  <a:srgbClr val="000000"/>
                </a:solidFill>
              </a:rPr>
              <a:t>Økt undervisningsressurs i tråd med dekningsgrad i Hamarøy</a:t>
            </a:r>
          </a:p>
          <a:p>
            <a:pPr lvl="0"/>
            <a:r>
              <a:rPr lang="nb-NO" sz="1600" dirty="0">
                <a:solidFill>
                  <a:srgbClr val="000000"/>
                </a:solidFill>
              </a:rPr>
              <a:t>Integrere Lett-på-tå i den kommunale kulturskolen (20%)</a:t>
            </a:r>
          </a:p>
          <a:p>
            <a:pPr lvl="0"/>
            <a:r>
              <a:rPr lang="nb-NO" sz="1600" dirty="0">
                <a:solidFill>
                  <a:srgbClr val="000000"/>
                </a:solidFill>
              </a:rPr>
              <a:t>Videreføre eksisterende </a:t>
            </a:r>
            <a:r>
              <a:rPr lang="nb-NO" sz="1600" dirty="0" err="1">
                <a:solidFill>
                  <a:srgbClr val="000000"/>
                </a:solidFill>
              </a:rPr>
              <a:t>Duodje</a:t>
            </a:r>
            <a:r>
              <a:rPr lang="nb-NO" sz="1600" dirty="0">
                <a:solidFill>
                  <a:srgbClr val="000000"/>
                </a:solidFill>
              </a:rPr>
              <a:t>-tilbud på Drag (30% stilling).</a:t>
            </a:r>
          </a:p>
          <a:p>
            <a:pPr lvl="0"/>
            <a:r>
              <a:rPr lang="nb-NO" sz="1600" dirty="0" err="1">
                <a:solidFill>
                  <a:srgbClr val="000000"/>
                </a:solidFill>
              </a:rPr>
              <a:t>TIlby</a:t>
            </a:r>
            <a:r>
              <a:rPr lang="nb-NO" sz="1600" dirty="0">
                <a:solidFill>
                  <a:srgbClr val="000000"/>
                </a:solidFill>
              </a:rPr>
              <a:t> </a:t>
            </a:r>
            <a:r>
              <a:rPr lang="nb-NO" sz="1600" dirty="0" err="1">
                <a:solidFill>
                  <a:srgbClr val="000000"/>
                </a:solidFill>
              </a:rPr>
              <a:t>Doudje</a:t>
            </a:r>
            <a:r>
              <a:rPr lang="nb-NO" sz="1600" dirty="0">
                <a:solidFill>
                  <a:srgbClr val="000000"/>
                </a:solidFill>
              </a:rPr>
              <a:t> som fag på Oppeid. (20% stilling). </a:t>
            </a:r>
          </a:p>
          <a:p>
            <a:pPr lvl="0"/>
            <a:r>
              <a:rPr lang="nb-NO" sz="1600" dirty="0">
                <a:solidFill>
                  <a:srgbClr val="000000"/>
                </a:solidFill>
              </a:rPr>
              <a:t>Videreføre tilbudet i teater (tilsvarende 30% stilling).</a:t>
            </a:r>
          </a:p>
          <a:p>
            <a:pPr lvl="0"/>
            <a:r>
              <a:rPr lang="nb-NO" sz="1600" dirty="0">
                <a:solidFill>
                  <a:srgbClr val="000000"/>
                </a:solidFill>
              </a:rPr>
              <a:t>Investere i øvingsbinger</a:t>
            </a:r>
          </a:p>
          <a:p>
            <a:pPr marL="0" lvl="0" indent="0">
              <a:buNone/>
            </a:pPr>
            <a:r>
              <a:rPr lang="nb-NO" sz="1700" b="1" dirty="0">
                <a:solidFill>
                  <a:srgbClr val="000000"/>
                </a:solidFill>
              </a:rPr>
              <a:t>Langsiktig perspektiv</a:t>
            </a:r>
          </a:p>
          <a:p>
            <a:r>
              <a:rPr lang="nb-NO" sz="1600" dirty="0">
                <a:solidFill>
                  <a:srgbClr val="000000"/>
                </a:solidFill>
              </a:rPr>
              <a:t>Jobbe etter rammeplanen vedtatt i Hamarøy kommunestyret 2019</a:t>
            </a:r>
          </a:p>
          <a:p>
            <a:r>
              <a:rPr lang="nb-NO" sz="1600" dirty="0">
                <a:solidFill>
                  <a:srgbClr val="000000"/>
                </a:solidFill>
              </a:rPr>
              <a:t>Utvide fagtilbud, fortsette med utøvende utviklingsprosjekter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CF9910D-B10F-4E08-B45B-10B91174F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1" y="25782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88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3AB8A06-3E19-4D89-A548-2D29E2B94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1525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952C78B-7DD8-4221-B178-0361CD059EB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74040" y="518160"/>
            <a:ext cx="4940640" cy="6118310"/>
          </a:xfrm>
          <a:prstGeom prst="rect">
            <a:avLst/>
          </a:prstGeom>
          <a:solidFill>
            <a:schemeClr val="bg2">
              <a:alpha val="93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>
                <a:solidFill>
                  <a:srgbClr val="000000"/>
                </a:solidFill>
              </a:rPr>
              <a:t>Bibliotek</a:t>
            </a:r>
          </a:p>
          <a:p>
            <a:r>
              <a:rPr lang="nb-NO" sz="2400" dirty="0">
                <a:solidFill>
                  <a:srgbClr val="000000"/>
                </a:solidFill>
              </a:rPr>
              <a:t>I tillegg til å fremme opplysning, utdanning og kulturell virksomhet gjennom aktiv formidling og gratis utlån av medier, skal folkebibliotekene være en uavhengig møteplass og arena for offentlig samtale og debatt.</a:t>
            </a:r>
          </a:p>
          <a:p>
            <a:r>
              <a:rPr lang="nb-NO" sz="2400" dirty="0">
                <a:solidFill>
                  <a:srgbClr val="000000"/>
                </a:solidFill>
              </a:rPr>
              <a:t>Hamarøy tredje beste bibliotekkommune. Tysfjord ingen aktivitet utover utlån og veiledning i åpningstider, samt samisk bokbuss</a:t>
            </a:r>
          </a:p>
          <a:p>
            <a:r>
              <a:rPr lang="nb-NO" sz="2400" dirty="0">
                <a:solidFill>
                  <a:srgbClr val="000000"/>
                </a:solidFill>
              </a:rPr>
              <a:t>Kortsiktig tiltak: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Videre satsning på hovedbibliotek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Videreutvikle Drag filial med budsjettramme for likeverdige bibliotekfilialer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Samle ressurser (Legge ned Storjord)</a:t>
            </a:r>
          </a:p>
          <a:p>
            <a:r>
              <a:rPr lang="nb-NO" sz="2400" dirty="0">
                <a:solidFill>
                  <a:srgbClr val="000000"/>
                </a:solidFill>
              </a:rPr>
              <a:t>Lang sikt: Utvikling, nye lokaler, økt samarbeid. </a:t>
            </a:r>
          </a:p>
          <a:p>
            <a:pPr lvl="1"/>
            <a:endParaRPr lang="nb-NO" dirty="0"/>
          </a:p>
          <a:p>
            <a:endParaRPr lang="nb-NO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5453432-FDC0-418E-BE3D-2D23C146A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7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1FF6384-88AB-4C17-9603-E2EDEAF0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952C78B-7DD8-4221-B178-0361CD059EB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74040" y="518160"/>
            <a:ext cx="5181600" cy="5821680"/>
          </a:xfrm>
          <a:prstGeom prst="rect">
            <a:avLst/>
          </a:prstGeom>
          <a:solidFill>
            <a:schemeClr val="bg2">
              <a:alpha val="81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>
                <a:solidFill>
                  <a:srgbClr val="000000"/>
                </a:solidFill>
              </a:rPr>
              <a:t>Frivilligheten</a:t>
            </a:r>
          </a:p>
          <a:p>
            <a:r>
              <a:rPr lang="nb-NO" sz="2000" dirty="0">
                <a:solidFill>
                  <a:srgbClr val="000000"/>
                </a:solidFill>
              </a:rPr>
              <a:t>I overkant av 100 lag og foreninger </a:t>
            </a:r>
          </a:p>
          <a:p>
            <a:pPr lvl="1"/>
            <a:r>
              <a:rPr lang="nb-NO" sz="1600" dirty="0">
                <a:solidFill>
                  <a:srgbClr val="000000"/>
                </a:solidFill>
              </a:rPr>
              <a:t>Stort mangfold, viktig for lokalsamfunnet. </a:t>
            </a:r>
          </a:p>
          <a:p>
            <a:r>
              <a:rPr lang="nb-NO" sz="2000" dirty="0">
                <a:solidFill>
                  <a:srgbClr val="000000"/>
                </a:solidFill>
              </a:rPr>
              <a:t>Nye Hamarøy Frivilligsentral: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Gjennomført valg av nytt styre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Fortsette organisering som i dag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Møteplass, samordning, kommunikasjon og informasjon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Videreutvikle sentralens koordineringsfunksjon i tråd med lokaldemokratiutredningen – Samfunnskontaktfunksjon?</a:t>
            </a:r>
          </a:p>
          <a:p>
            <a:r>
              <a:rPr lang="nb-NO" sz="2000" dirty="0">
                <a:solidFill>
                  <a:srgbClr val="000000"/>
                </a:solidFill>
              </a:rPr>
              <a:t>Frivillighetspolitikk: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Utvikle mål og strategier for frivilligheten og avklare rollene mellom frivilligheten og kommunen. </a:t>
            </a:r>
          </a:p>
          <a:p>
            <a:pPr lvl="1"/>
            <a:r>
              <a:rPr lang="nb-NO" sz="1800" dirty="0">
                <a:solidFill>
                  <a:srgbClr val="000000"/>
                </a:solidFill>
              </a:rPr>
              <a:t>Overordnet strategi og tiltaksplan</a:t>
            </a:r>
          </a:p>
          <a:p>
            <a:pPr lvl="1"/>
            <a:endParaRPr lang="nb-NO" dirty="0">
              <a:solidFill>
                <a:srgbClr val="000000"/>
              </a:solidFill>
            </a:endParaRPr>
          </a:p>
          <a:p>
            <a:endParaRPr lang="nb-NO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6065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BF24CB9-9D7F-48B1-9462-7BFE1A71E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2" b="4479"/>
          <a:stretch/>
        </p:blipFill>
        <p:spPr>
          <a:xfrm>
            <a:off x="0" y="-162560"/>
            <a:ext cx="12192000" cy="7746092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952C78B-7DD8-4221-B178-0361CD059EB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74040" y="518160"/>
            <a:ext cx="4597400" cy="582168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 err="1">
                <a:solidFill>
                  <a:srgbClr val="000000"/>
                </a:solidFill>
              </a:rPr>
              <a:t>Samskaping</a:t>
            </a:r>
            <a:endParaRPr lang="nb-NO" sz="4000" b="1" dirty="0">
              <a:solidFill>
                <a:srgbClr val="000000"/>
              </a:solidFill>
            </a:endParaRPr>
          </a:p>
          <a:p>
            <a:r>
              <a:rPr lang="nb-NO" sz="1900" dirty="0">
                <a:solidFill>
                  <a:srgbClr val="000000"/>
                </a:solidFill>
              </a:rPr>
              <a:t>Økt fokus på samarbeid på tvers av sektorer i kommunen. </a:t>
            </a:r>
          </a:p>
          <a:p>
            <a:r>
              <a:rPr lang="nb-NO" sz="1900" dirty="0">
                <a:solidFill>
                  <a:srgbClr val="000000"/>
                </a:solidFill>
              </a:rPr>
              <a:t>Samarbeide tettere med eksterne aktører i området: Næringslivet, </a:t>
            </a:r>
            <a:r>
              <a:rPr lang="nb-NO" sz="1900" dirty="0" err="1">
                <a:solidFill>
                  <a:srgbClr val="000000"/>
                </a:solidFill>
              </a:rPr>
              <a:t>vgs</a:t>
            </a:r>
            <a:r>
              <a:rPr lang="nb-NO" sz="1900" dirty="0">
                <a:solidFill>
                  <a:srgbClr val="000000"/>
                </a:solidFill>
              </a:rPr>
              <a:t>, lag og foreninger</a:t>
            </a:r>
          </a:p>
          <a:p>
            <a:r>
              <a:rPr lang="nb-NO" sz="1900" dirty="0">
                <a:solidFill>
                  <a:srgbClr val="000000"/>
                </a:solidFill>
              </a:rPr>
              <a:t>Møteplass: Kulturelt veksthus</a:t>
            </a:r>
          </a:p>
          <a:p>
            <a:pPr lvl="1"/>
            <a:r>
              <a:rPr lang="nb-NO" sz="1700" dirty="0">
                <a:solidFill>
                  <a:srgbClr val="000000"/>
                </a:solidFill>
              </a:rPr>
              <a:t>Videreutvikle kultursenter som møteplass</a:t>
            </a:r>
          </a:p>
          <a:p>
            <a:pPr lvl="1"/>
            <a:r>
              <a:rPr lang="nb-NO" sz="1700" dirty="0">
                <a:solidFill>
                  <a:srgbClr val="000000"/>
                </a:solidFill>
              </a:rPr>
              <a:t>Tilby aktiviteter gjennom samarbeid</a:t>
            </a:r>
          </a:p>
          <a:p>
            <a:r>
              <a:rPr lang="nb-NO" sz="1900" dirty="0">
                <a:solidFill>
                  <a:srgbClr val="000000"/>
                </a:solidFill>
              </a:rPr>
              <a:t>Tettere samarbeid med </a:t>
            </a:r>
            <a:r>
              <a:rPr lang="nb-NO" sz="1900" dirty="0" err="1">
                <a:solidFill>
                  <a:srgbClr val="000000"/>
                </a:solidFill>
              </a:rPr>
              <a:t>Árran</a:t>
            </a:r>
            <a:r>
              <a:rPr lang="nb-NO" sz="1900" dirty="0">
                <a:solidFill>
                  <a:srgbClr val="000000"/>
                </a:solidFill>
              </a:rPr>
              <a:t> </a:t>
            </a:r>
            <a:r>
              <a:rPr lang="nb-NO" sz="1900" dirty="0" err="1">
                <a:solidFill>
                  <a:srgbClr val="000000"/>
                </a:solidFill>
              </a:rPr>
              <a:t>lulesamiske</a:t>
            </a:r>
            <a:r>
              <a:rPr lang="nb-NO" sz="1900" dirty="0">
                <a:solidFill>
                  <a:srgbClr val="000000"/>
                </a:solidFill>
              </a:rPr>
              <a:t> senter</a:t>
            </a:r>
          </a:p>
          <a:p>
            <a:pPr lvl="1"/>
            <a:r>
              <a:rPr lang="nb-NO" sz="1700" dirty="0">
                <a:solidFill>
                  <a:srgbClr val="000000"/>
                </a:solidFill>
              </a:rPr>
              <a:t>Kompetanse på det samiske perspektivet lokalt. </a:t>
            </a:r>
          </a:p>
          <a:p>
            <a:pPr lvl="1"/>
            <a:r>
              <a:rPr lang="nb-NO" sz="1700" dirty="0">
                <a:solidFill>
                  <a:srgbClr val="000000"/>
                </a:solidFill>
              </a:rPr>
              <a:t>Styrke for kommunens arbeid med kultur, tospråklighet og samfunnsbygging</a:t>
            </a:r>
          </a:p>
          <a:p>
            <a:r>
              <a:rPr lang="nb-NO" sz="1900" dirty="0">
                <a:solidFill>
                  <a:srgbClr val="000000"/>
                </a:solidFill>
              </a:rPr>
              <a:t>Kulturarrangement og festivaler</a:t>
            </a:r>
          </a:p>
          <a:p>
            <a:pPr lvl="1"/>
            <a:r>
              <a:rPr lang="nb-NO" sz="1700" dirty="0" err="1">
                <a:solidFill>
                  <a:srgbClr val="000000"/>
                </a:solidFill>
              </a:rPr>
              <a:t>Hamsundagene</a:t>
            </a:r>
            <a:endParaRPr lang="nb-NO" sz="1700" dirty="0">
              <a:solidFill>
                <a:srgbClr val="000000"/>
              </a:solidFill>
            </a:endParaRPr>
          </a:p>
          <a:p>
            <a:pPr lvl="1"/>
            <a:r>
              <a:rPr lang="nb-NO" sz="1700" dirty="0">
                <a:solidFill>
                  <a:srgbClr val="000000"/>
                </a:solidFill>
              </a:rPr>
              <a:t>Samefolkets dag.  MIHÁ kulturfestival</a:t>
            </a:r>
          </a:p>
          <a:p>
            <a:pPr lvl="1"/>
            <a:r>
              <a:rPr lang="nb-NO" sz="1700" dirty="0">
                <a:solidFill>
                  <a:srgbClr val="000000"/>
                </a:solidFill>
              </a:rPr>
              <a:t>Årlig arrangement i regi av kulturskolen</a:t>
            </a:r>
          </a:p>
          <a:p>
            <a:pPr lvl="1"/>
            <a:r>
              <a:rPr lang="nb-NO" sz="1700" dirty="0">
                <a:solidFill>
                  <a:srgbClr val="000000"/>
                </a:solidFill>
              </a:rPr>
              <a:t>Støtte opp lag om foreninger</a:t>
            </a:r>
          </a:p>
          <a:p>
            <a:endParaRPr lang="nb-NO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C5B0F9C-7D67-4B43-9DFA-2A2F08332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06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7524E39-38BC-42DA-B2DC-03FB804D87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235586"/>
            <a:ext cx="12192000" cy="809625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952C78B-7DD8-4221-B178-0361CD059EB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7551925" y="518160"/>
            <a:ext cx="4079240" cy="582168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>
                <a:solidFill>
                  <a:srgbClr val="000000"/>
                </a:solidFill>
              </a:rPr>
              <a:t>Idrett og friluftsliv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800" dirty="0">
                <a:solidFill>
                  <a:srgbClr val="000000"/>
                </a:solidFill>
              </a:rPr>
              <a:t>Tilrettelegging av friluftslivet</a:t>
            </a:r>
          </a:p>
          <a:p>
            <a:r>
              <a:rPr lang="nb-NO" sz="1600" dirty="0">
                <a:solidFill>
                  <a:srgbClr val="000000"/>
                </a:solidFill>
              </a:rPr>
              <a:t>Sikre tilgjengelighet for alle</a:t>
            </a:r>
          </a:p>
          <a:p>
            <a:r>
              <a:rPr lang="nb-NO" sz="1600" dirty="0">
                <a:solidFill>
                  <a:srgbClr val="000000"/>
                </a:solidFill>
              </a:rPr>
              <a:t>Merking av turstier, løyper og sykkelløyper</a:t>
            </a:r>
          </a:p>
          <a:p>
            <a:r>
              <a:rPr lang="nb-NO" sz="1600" dirty="0">
                <a:solidFill>
                  <a:srgbClr val="000000"/>
                </a:solidFill>
              </a:rPr>
              <a:t>Aktiv bruk av utstyr fra BUA</a:t>
            </a:r>
          </a:p>
          <a:p>
            <a:r>
              <a:rPr lang="nb-NO" sz="1600" dirty="0">
                <a:solidFill>
                  <a:srgbClr val="000000"/>
                </a:solidFill>
              </a:rPr>
              <a:t>Vedlikehold og vern</a:t>
            </a:r>
          </a:p>
          <a:p>
            <a:pPr marL="0" indent="0">
              <a:buNone/>
            </a:pPr>
            <a:r>
              <a:rPr lang="nb-NO" sz="1800" dirty="0">
                <a:solidFill>
                  <a:srgbClr val="000000"/>
                </a:solidFill>
              </a:rPr>
              <a:t>Kommunedelplan for fysisk aktivitet og naturopplevelser (KDP)</a:t>
            </a:r>
          </a:p>
          <a:p>
            <a:pPr marL="0" indent="0">
              <a:buNone/>
            </a:pPr>
            <a:r>
              <a:rPr lang="nb-NO" sz="1800" dirty="0">
                <a:solidFill>
                  <a:srgbClr val="000000"/>
                </a:solidFill>
              </a:rPr>
              <a:t>Prosjekter og utvikling</a:t>
            </a:r>
          </a:p>
          <a:p>
            <a:r>
              <a:rPr lang="nb-NO" sz="1600" dirty="0">
                <a:solidFill>
                  <a:srgbClr val="000000"/>
                </a:solidFill>
              </a:rPr>
              <a:t>Ny klatrehall/</a:t>
            </a:r>
            <a:r>
              <a:rPr lang="nb-NO" sz="1600" dirty="0" err="1">
                <a:solidFill>
                  <a:srgbClr val="000000"/>
                </a:solidFill>
              </a:rPr>
              <a:t>aktivitetshall</a:t>
            </a:r>
            <a:r>
              <a:rPr lang="nb-NO" sz="1600" dirty="0">
                <a:solidFill>
                  <a:srgbClr val="000000"/>
                </a:solidFill>
              </a:rPr>
              <a:t> ved Hamarøyhallen</a:t>
            </a:r>
          </a:p>
          <a:p>
            <a:r>
              <a:rPr lang="nb-NO" sz="1600" dirty="0">
                <a:solidFill>
                  <a:srgbClr val="000000"/>
                </a:solidFill>
              </a:rPr>
              <a:t>Nytt turkart</a:t>
            </a:r>
          </a:p>
          <a:p>
            <a:r>
              <a:rPr lang="nb-NO" sz="1600" dirty="0">
                <a:solidFill>
                  <a:srgbClr val="000000"/>
                </a:solidFill>
              </a:rPr>
              <a:t>Prioritering av anlegg og midler</a:t>
            </a:r>
          </a:p>
          <a:p>
            <a:r>
              <a:rPr lang="nb-NO" sz="1600" dirty="0">
                <a:solidFill>
                  <a:srgbClr val="000000"/>
                </a:solidFill>
              </a:rPr>
              <a:t>Idrettsråd</a:t>
            </a:r>
          </a:p>
          <a:p>
            <a:pPr marL="0" indent="0">
              <a:buNone/>
            </a:pPr>
            <a:endParaRPr lang="nb-NO" sz="1400" dirty="0"/>
          </a:p>
          <a:p>
            <a:endParaRPr lang="nb-NO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2F67FD6-1AAB-4E1C-8226-C35D57975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5" y="5088150"/>
            <a:ext cx="2064839" cy="142768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9C35F05-880F-4084-A331-F7D4DE2AD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1" y="25782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6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61782E3-0547-419B-A9C8-DCAD782E2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9" b="5250"/>
          <a:stretch/>
        </p:blipFill>
        <p:spPr>
          <a:xfrm>
            <a:off x="0" y="0"/>
            <a:ext cx="12193200" cy="745960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952C78B-7DD8-4221-B178-0361CD059EB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73099" y="518160"/>
            <a:ext cx="4366261" cy="6136640"/>
          </a:xfrm>
          <a:prstGeom prst="rect">
            <a:avLst/>
          </a:prstGeom>
          <a:solidFill>
            <a:schemeClr val="bg2">
              <a:alpha val="89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>
                <a:solidFill>
                  <a:srgbClr val="000000"/>
                </a:solidFill>
              </a:rPr>
              <a:t>Kulturminner</a:t>
            </a:r>
          </a:p>
          <a:p>
            <a:r>
              <a:rPr lang="nb-NO" dirty="0">
                <a:solidFill>
                  <a:srgbClr val="000000"/>
                </a:solidFill>
              </a:rPr>
              <a:t>Nye Hamarøy har flere ulike kategorier av kulturminner; fra nyere kulturminner, eldre kulturverdier,  samiske kulturminner, helleristninger og krigsminner.</a:t>
            </a:r>
          </a:p>
          <a:p>
            <a:r>
              <a:rPr lang="nb-NO" dirty="0">
                <a:solidFill>
                  <a:srgbClr val="000000"/>
                </a:solidFill>
              </a:rPr>
              <a:t>Utfordringene på området er tilstrekkende kunnskap og ressurser til å bevare, forvalte og ta dem aktivt i bruk på en bærekraftig måte. </a:t>
            </a:r>
          </a:p>
          <a:p>
            <a:r>
              <a:rPr lang="nb-NO" dirty="0">
                <a:solidFill>
                  <a:srgbClr val="000000"/>
                </a:solidFill>
              </a:rPr>
              <a:t>Kartlegging av kulturminner</a:t>
            </a:r>
          </a:p>
          <a:p>
            <a:r>
              <a:rPr lang="nb-NO" dirty="0">
                <a:solidFill>
                  <a:srgbClr val="000000"/>
                </a:solidFill>
              </a:rPr>
              <a:t>Kulturminneplan: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Angir status, grunnlag for beslutninger, grunnlag for arealplan og </a:t>
            </a:r>
            <a:r>
              <a:rPr lang="nb-NO" dirty="0" err="1">
                <a:solidFill>
                  <a:srgbClr val="000000"/>
                </a:solidFill>
              </a:rPr>
              <a:t>regulereringsplaner</a:t>
            </a:r>
            <a:endParaRPr lang="nb-NO" dirty="0">
              <a:solidFill>
                <a:srgbClr val="000000"/>
              </a:solidFill>
            </a:endParaRPr>
          </a:p>
          <a:p>
            <a:pPr lvl="1"/>
            <a:r>
              <a:rPr lang="nb-NO" dirty="0">
                <a:solidFill>
                  <a:srgbClr val="000000"/>
                </a:solidFill>
              </a:rPr>
              <a:t>Bakgrunn for å ta kulturminnene i bruk som en ressurs i reiseliv og utvikling av kulturnæringer</a:t>
            </a:r>
          </a:p>
          <a:p>
            <a:pPr lvl="1"/>
            <a:r>
              <a:rPr lang="nb-NO" dirty="0">
                <a:solidFill>
                  <a:srgbClr val="000000"/>
                </a:solidFill>
              </a:rPr>
              <a:t>Gir private og lag/foreninger, tilgang til å søke og gis prioritering, </a:t>
            </a:r>
            <a:br>
              <a:rPr lang="nb-NO" dirty="0">
                <a:solidFill>
                  <a:srgbClr val="000000"/>
                </a:solidFill>
              </a:rPr>
            </a:br>
            <a:r>
              <a:rPr lang="nb-NO" dirty="0">
                <a:solidFill>
                  <a:srgbClr val="000000"/>
                </a:solidFill>
              </a:rPr>
              <a:t>på offentlige midler, samt andre støtteordninger. </a:t>
            </a:r>
          </a:p>
          <a:p>
            <a:endParaRPr lang="nb-NO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D0FD197-CC01-43AC-84E0-451CFDB58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42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5">
            <a:extLst>
              <a:ext uri="{FF2B5EF4-FFF2-40B4-BE49-F238E27FC236}">
                <a16:creationId xmlns:a16="http://schemas.microsoft.com/office/drawing/2014/main" id="{3E97A42B-BB82-4CE8-8A8F-0AB27128D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81" b="699"/>
          <a:stretch/>
        </p:blipFill>
        <p:spPr>
          <a:xfrm>
            <a:off x="0" y="-154973"/>
            <a:ext cx="12191980" cy="685799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952C78B-7DD8-4221-B178-0361CD059EB5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7823199" y="518160"/>
            <a:ext cx="3807965" cy="582168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dirty="0">
                <a:solidFill>
                  <a:srgbClr val="000000"/>
                </a:solidFill>
              </a:rPr>
              <a:t>Innspill til planstrategi</a:t>
            </a:r>
          </a:p>
          <a:p>
            <a:r>
              <a:rPr lang="nb-NO" sz="1800" dirty="0">
                <a:solidFill>
                  <a:srgbClr val="000000"/>
                </a:solidFill>
              </a:rPr>
              <a:t>Kulturplan</a:t>
            </a:r>
          </a:p>
          <a:p>
            <a:r>
              <a:rPr lang="nb-NO" sz="1800" dirty="0">
                <a:solidFill>
                  <a:srgbClr val="000000"/>
                </a:solidFill>
              </a:rPr>
              <a:t>Frivillighetsstrategi</a:t>
            </a:r>
          </a:p>
          <a:p>
            <a:r>
              <a:rPr lang="nb-NO" sz="1800" dirty="0">
                <a:solidFill>
                  <a:srgbClr val="000000"/>
                </a:solidFill>
              </a:rPr>
              <a:t>Kommunedelplan for fysisk aktivitet og naturopplevelser (KDP)</a:t>
            </a:r>
          </a:p>
          <a:p>
            <a:r>
              <a:rPr lang="nb-NO" sz="1800" dirty="0">
                <a:solidFill>
                  <a:srgbClr val="000000"/>
                </a:solidFill>
              </a:rPr>
              <a:t>Handlingsplan for forvaltning av samisk språk </a:t>
            </a:r>
          </a:p>
          <a:p>
            <a:r>
              <a:rPr lang="nb-NO" sz="1800" dirty="0">
                <a:solidFill>
                  <a:srgbClr val="000000"/>
                </a:solidFill>
              </a:rPr>
              <a:t>Handlingsplan for folkehelse</a:t>
            </a:r>
          </a:p>
          <a:p>
            <a:r>
              <a:rPr lang="nb-NO" sz="1800" dirty="0">
                <a:solidFill>
                  <a:srgbClr val="000000"/>
                </a:solidFill>
              </a:rPr>
              <a:t>Kulturminneplan</a:t>
            </a:r>
          </a:p>
          <a:p>
            <a:r>
              <a:rPr lang="nb-NO" sz="1800" dirty="0">
                <a:solidFill>
                  <a:srgbClr val="000000"/>
                </a:solidFill>
              </a:rPr>
              <a:t>Turstier –og turveier med Sti/løypeplan </a:t>
            </a:r>
          </a:p>
          <a:p>
            <a:r>
              <a:rPr lang="nb-NO" sz="1800" dirty="0" err="1">
                <a:solidFill>
                  <a:srgbClr val="000000"/>
                </a:solidFill>
              </a:rPr>
              <a:t>Friluftskartlegging</a:t>
            </a:r>
            <a:r>
              <a:rPr lang="nb-NO" sz="18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nb-NO" sz="1800" dirty="0">
              <a:solidFill>
                <a:srgbClr val="000000"/>
              </a:solidFill>
            </a:endParaRPr>
          </a:p>
          <a:p>
            <a:endParaRPr lang="nb-NO" sz="1400" dirty="0"/>
          </a:p>
          <a:p>
            <a:endParaRPr lang="nb-NO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1C6B695-50A9-4F17-A689-3779526FE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1" y="25782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2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vann, utendørs, natur, stein&#10;&#10;Automatisk generert beskrivelse">
            <a:extLst>
              <a:ext uri="{FF2B5EF4-FFF2-40B4-BE49-F238E27FC236}">
                <a16:creationId xmlns:a16="http://schemas.microsoft.com/office/drawing/2014/main" id="{2FF4D16C-2E0A-40C3-B739-1C0F7B0E4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5" b="616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7235281-AB88-40A6-A5B5-91EF1E843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b-NO" sz="3600"/>
              <a:t>Et skattekammer for kultur </a:t>
            </a: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5D02F6-F1F5-4CCE-B643-7E58A0FA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nb-NO" sz="1500" dirty="0"/>
              <a:t>https://www.facebook.com/Nordlandfylke/videos/252600969041218      </a:t>
            </a:r>
          </a:p>
          <a:p>
            <a:r>
              <a:rPr lang="nb-NO" sz="1500" dirty="0"/>
              <a:t>Dette sa fylkesrådsleder Thomas </a:t>
            </a:r>
            <a:r>
              <a:rPr lang="nb-NO" sz="1500" dirty="0" err="1"/>
              <a:t>Norvoll</a:t>
            </a:r>
            <a:r>
              <a:rPr lang="nb-NO" sz="1500" dirty="0"/>
              <a:t> da hele fylkesrådet besøkte Hamarøy 20.-21. august i år              </a:t>
            </a:r>
            <a:br>
              <a:rPr lang="nb-NO" sz="1500" dirty="0"/>
            </a:br>
            <a:r>
              <a:rPr lang="nb-NO" sz="1500" dirty="0"/>
              <a:t>«Et skikkelig skattekammer for kultur, med </a:t>
            </a:r>
            <a:r>
              <a:rPr lang="nb-NO" sz="1500" dirty="0" err="1"/>
              <a:t>Árran</a:t>
            </a:r>
            <a:r>
              <a:rPr lang="nb-NO" sz="1500" dirty="0"/>
              <a:t> som forvalter den samiske kulturarv,  </a:t>
            </a:r>
            <a:r>
              <a:rPr lang="nb-NO" sz="1500" dirty="0" err="1"/>
              <a:t>Hamsunsenteret</a:t>
            </a:r>
            <a:r>
              <a:rPr lang="nb-NO" sz="1500" dirty="0"/>
              <a:t>, som det nasjonale litteratursenter de er. Vi har et mylder av kultur og gallerier her på Tranøy.  Her er utrolig mye flott!</a:t>
            </a:r>
          </a:p>
        </p:txBody>
      </p:sp>
    </p:spTree>
    <p:extLst>
      <p:ext uri="{BB962C8B-B14F-4D97-AF65-F5344CB8AC3E}">
        <p14:creationId xmlns:p14="http://schemas.microsoft.com/office/powerpoint/2010/main" val="1392320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1934D5-DD9A-4A40-9A46-ADE72221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86102"/>
            <a:ext cx="9013052" cy="1337203"/>
          </a:xfrm>
        </p:spPr>
        <p:txBody>
          <a:bodyPr anchor="b">
            <a:normAutofit/>
          </a:bodyPr>
          <a:lstStyle/>
          <a:p>
            <a:r>
              <a:rPr lang="nb-NO" sz="4000" b="1" dirty="0">
                <a:solidFill>
                  <a:schemeClr val="tx2"/>
                </a:solidFill>
              </a:rPr>
              <a:t>Situasjonen høst 2020: </a:t>
            </a:r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6532CC-A9B4-41F4-B845-7B329F82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1988437"/>
            <a:ext cx="10630989" cy="4504431"/>
          </a:xfrm>
        </p:spPr>
        <p:txBody>
          <a:bodyPr>
            <a:normAutofit/>
          </a:bodyPr>
          <a:lstStyle/>
          <a:p>
            <a:pPr lvl="0"/>
            <a:r>
              <a:rPr lang="nb-NO" sz="2400" dirty="0">
                <a:solidFill>
                  <a:schemeClr val="tx2"/>
                </a:solidFill>
              </a:rPr>
              <a:t>Overordnet : Kulturleder i </a:t>
            </a:r>
            <a:r>
              <a:rPr lang="nb-NO" sz="2400" dirty="0" err="1">
                <a:solidFill>
                  <a:schemeClr val="tx2"/>
                </a:solidFill>
              </a:rPr>
              <a:t>samfunnsavd</a:t>
            </a:r>
            <a:r>
              <a:rPr lang="nb-NO" sz="2400" dirty="0">
                <a:solidFill>
                  <a:schemeClr val="tx2"/>
                </a:solidFill>
              </a:rPr>
              <a:t>.  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Ingen avsatte ressurser til Ungdomsarbeid/ungdomsråd/møtested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Utfordrende med ressurser til spillemiddelordningen/ friluftsliv, turstiproduksjon og utvikling av møtesteder</a:t>
            </a:r>
          </a:p>
          <a:p>
            <a:pPr lvl="0"/>
            <a:r>
              <a:rPr lang="nb-NO" sz="2400" dirty="0">
                <a:solidFill>
                  <a:schemeClr val="tx2"/>
                </a:solidFill>
              </a:rPr>
              <a:t>Behov for å løfte kulturen – bedre samhandling og felles målsettinger; kulturressursene er splittet </a:t>
            </a:r>
          </a:p>
          <a:p>
            <a:r>
              <a:rPr lang="nb-NO" sz="2400" dirty="0">
                <a:solidFill>
                  <a:schemeClr val="tx2"/>
                </a:solidFill>
              </a:rPr>
              <a:t>Bibliotek:  </a:t>
            </a:r>
            <a:r>
              <a:rPr lang="nb-NO" sz="2400" dirty="0" err="1">
                <a:solidFill>
                  <a:schemeClr val="tx2"/>
                </a:solidFill>
              </a:rPr>
              <a:t>Hovedbib</a:t>
            </a:r>
            <a:r>
              <a:rPr lang="nb-NO" sz="2400" dirty="0">
                <a:solidFill>
                  <a:schemeClr val="tx2"/>
                </a:solidFill>
              </a:rPr>
              <a:t>. på Oppeid, filial på Drag med en stilling.  Fokus på oppbygging og kompetanseheving. utvikle i </a:t>
            </a:r>
            <a:r>
              <a:rPr lang="nb-NO" sz="2400" dirty="0" err="1">
                <a:solidFill>
                  <a:schemeClr val="tx2"/>
                </a:solidFill>
              </a:rPr>
              <a:t>hht</a:t>
            </a:r>
            <a:r>
              <a:rPr lang="nb-NO" sz="2400" dirty="0">
                <a:solidFill>
                  <a:schemeClr val="tx2"/>
                </a:solidFill>
              </a:rPr>
              <a:t>. Nasjonale føringer.  </a:t>
            </a:r>
          </a:p>
          <a:p>
            <a:r>
              <a:rPr lang="nb-NO" sz="2400" dirty="0">
                <a:solidFill>
                  <a:schemeClr val="tx2"/>
                </a:solidFill>
              </a:rPr>
              <a:t>Kulturskolen:   Drevet for Tysfjord kommune fra aug.19.  Nye tilbud innen </a:t>
            </a:r>
            <a:r>
              <a:rPr lang="nb-NO" sz="2400" dirty="0" err="1">
                <a:solidFill>
                  <a:schemeClr val="tx2"/>
                </a:solidFill>
              </a:rPr>
              <a:t>doudje</a:t>
            </a:r>
            <a:r>
              <a:rPr lang="nb-NO" sz="2400" dirty="0">
                <a:solidFill>
                  <a:schemeClr val="tx2"/>
                </a:solidFill>
              </a:rPr>
              <a:t>, kor og drama.  Økning av det totale tilbudet. </a:t>
            </a:r>
          </a:p>
          <a:p>
            <a:r>
              <a:rPr lang="nb-NO" sz="2400" dirty="0">
                <a:solidFill>
                  <a:schemeClr val="tx2"/>
                </a:solidFill>
              </a:rPr>
              <a:t>Frivilligsentral: Tilpasning til  ny kommune. Frivilligmelding til pol. Behandling. </a:t>
            </a:r>
          </a:p>
          <a:p>
            <a:endParaRPr lang="nb-NO" sz="2400" dirty="0">
              <a:solidFill>
                <a:schemeClr val="tx2"/>
              </a:solidFill>
            </a:endParaRP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B306E54-449F-4849-A1E1-BCCBDCB74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1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1934D5-DD9A-4A40-9A46-ADE72221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86102"/>
            <a:ext cx="9013052" cy="1702335"/>
          </a:xfrm>
        </p:spPr>
        <p:txBody>
          <a:bodyPr anchor="b">
            <a:normAutofit/>
          </a:bodyPr>
          <a:lstStyle/>
          <a:p>
            <a:r>
              <a:rPr lang="nb-NO" sz="4000" b="1" dirty="0">
                <a:solidFill>
                  <a:schemeClr val="tx2"/>
                </a:solidFill>
              </a:rPr>
              <a:t>Forts. situasjonen høst 20: </a:t>
            </a:r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6532CC-A9B4-41F4-B845-7B329F82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1988437"/>
            <a:ext cx="10630989" cy="4504431"/>
          </a:xfrm>
        </p:spPr>
        <p:txBody>
          <a:bodyPr>
            <a:normAutofit/>
          </a:bodyPr>
          <a:lstStyle/>
          <a:p>
            <a:r>
              <a:rPr lang="nb-NO" sz="2400" dirty="0">
                <a:solidFill>
                  <a:schemeClr val="tx2"/>
                </a:solidFill>
              </a:rPr>
              <a:t>Eksterne avtaler:  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	Nordlandsmuseet/</a:t>
            </a:r>
            <a:r>
              <a:rPr lang="nb-NO" sz="2400" dirty="0" err="1">
                <a:solidFill>
                  <a:schemeClr val="tx2"/>
                </a:solidFill>
              </a:rPr>
              <a:t>Hamsunsenteret</a:t>
            </a:r>
            <a:r>
              <a:rPr lang="nb-NO" sz="2400" dirty="0">
                <a:solidFill>
                  <a:schemeClr val="tx2"/>
                </a:solidFill>
              </a:rPr>
              <a:t> – tre-part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	NFK;  </a:t>
            </a:r>
            <a:r>
              <a:rPr lang="nb-NO" sz="2000" dirty="0">
                <a:solidFill>
                  <a:schemeClr val="tx2"/>
                </a:solidFill>
              </a:rPr>
              <a:t>Sceneinstruktør</a:t>
            </a:r>
            <a:r>
              <a:rPr lang="nb-NO" sz="2400" dirty="0">
                <a:solidFill>
                  <a:schemeClr val="tx2"/>
                </a:solidFill>
              </a:rPr>
              <a:t>.  </a:t>
            </a:r>
            <a:r>
              <a:rPr lang="nb-NO" sz="2000" dirty="0">
                <a:solidFill>
                  <a:schemeClr val="tx2"/>
                </a:solidFill>
              </a:rPr>
              <a:t>Den kulturelle skolesekken  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	Salten kultursamarbeid. </a:t>
            </a:r>
            <a:r>
              <a:rPr lang="nb-NO" sz="2000" dirty="0">
                <a:solidFill>
                  <a:schemeClr val="tx2"/>
                </a:solidFill>
              </a:rPr>
              <a:t>Den kulturelle spaserstokk</a:t>
            </a:r>
            <a:r>
              <a:rPr lang="nb-NO" sz="2400" dirty="0">
                <a:solidFill>
                  <a:schemeClr val="tx2"/>
                </a:solidFill>
              </a:rPr>
              <a:t>.  </a:t>
            </a:r>
            <a:r>
              <a:rPr lang="nb-NO" sz="2000" dirty="0">
                <a:solidFill>
                  <a:schemeClr val="tx2"/>
                </a:solidFill>
              </a:rPr>
              <a:t>Filmfest osv.</a:t>
            </a:r>
            <a:br>
              <a:rPr lang="nb-NO" sz="20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	Salten friluftsråd 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	Museum Nord, Korsnes – uavklart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	Rørvik gård,  stiftelsen -  uavklart       	 </a:t>
            </a:r>
          </a:p>
          <a:p>
            <a:r>
              <a:rPr lang="nb-NO" sz="2400" dirty="0">
                <a:solidFill>
                  <a:schemeClr val="tx2"/>
                </a:solidFill>
              </a:rPr>
              <a:t>Kulturminneplan:  Tildelte midler hos NFK og hos tidl. Ty kommune 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B306E54-449F-4849-A1E1-BCCBDCB74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7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1934D5-DD9A-4A40-9A46-ADE72221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86102"/>
            <a:ext cx="9013052" cy="1702335"/>
          </a:xfrm>
        </p:spPr>
        <p:txBody>
          <a:bodyPr anchor="b">
            <a:normAutofit/>
          </a:bodyPr>
          <a:lstStyle/>
          <a:p>
            <a:r>
              <a:rPr lang="nb-NO" sz="4000" b="1" dirty="0">
                <a:solidFill>
                  <a:schemeClr val="tx2"/>
                </a:solidFill>
              </a:rPr>
              <a:t>Forts. situasjonen pr mars 20: </a:t>
            </a:r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6532CC-A9B4-41F4-B845-7B329F82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1988437"/>
            <a:ext cx="10630989" cy="4504431"/>
          </a:xfrm>
        </p:spPr>
        <p:txBody>
          <a:bodyPr>
            <a:normAutofit fontScale="92500" lnSpcReduction="10000"/>
          </a:bodyPr>
          <a:lstStyle/>
          <a:p>
            <a:endParaRPr lang="nb-NO" sz="2400" dirty="0">
              <a:solidFill>
                <a:schemeClr val="tx2"/>
              </a:solidFill>
            </a:endParaRPr>
          </a:p>
          <a:p>
            <a:r>
              <a:rPr lang="nb-NO" sz="2400" dirty="0">
                <a:solidFill>
                  <a:schemeClr val="tx2"/>
                </a:solidFill>
              </a:rPr>
              <a:t>Oppsummert:   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                                                                                                                     </a:t>
            </a:r>
          </a:p>
          <a:p>
            <a:r>
              <a:rPr lang="nb-NO" sz="2400" dirty="0">
                <a:solidFill>
                  <a:schemeClr val="tx2"/>
                </a:solidFill>
              </a:rPr>
              <a:t>Behov for å løfte kulturen tydelig i det strategiske utviklingsarbeidet </a:t>
            </a:r>
          </a:p>
          <a:p>
            <a:r>
              <a:rPr lang="nb-NO" sz="2400" dirty="0">
                <a:solidFill>
                  <a:schemeClr val="tx2"/>
                </a:solidFill>
              </a:rPr>
              <a:t>Felles målsettinger for org. </a:t>
            </a:r>
          </a:p>
          <a:p>
            <a:r>
              <a:rPr lang="nb-NO" sz="2400" dirty="0">
                <a:solidFill>
                  <a:schemeClr val="tx2"/>
                </a:solidFill>
              </a:rPr>
              <a:t>Endel ulikheter mellom de to tidligere kommunene er utjevnet </a:t>
            </a:r>
          </a:p>
          <a:p>
            <a:r>
              <a:rPr lang="nb-NO" sz="2400" dirty="0">
                <a:solidFill>
                  <a:schemeClr val="tx2"/>
                </a:solidFill>
              </a:rPr>
              <a:t>Videreføring av tiltak som  eks. Samenes nasjonaldag og </a:t>
            </a:r>
            <a:r>
              <a:rPr lang="nb-NO" sz="2400" dirty="0" err="1">
                <a:solidFill>
                  <a:schemeClr val="tx2"/>
                </a:solidFill>
              </a:rPr>
              <a:t>Mihá</a:t>
            </a:r>
            <a:r>
              <a:rPr lang="nb-NO" sz="2400" dirty="0">
                <a:solidFill>
                  <a:schemeClr val="tx2"/>
                </a:solidFill>
              </a:rPr>
              <a:t> kulturfest . </a:t>
            </a:r>
          </a:p>
          <a:p>
            <a:r>
              <a:rPr lang="nb-NO" sz="2400" dirty="0">
                <a:solidFill>
                  <a:schemeClr val="tx2"/>
                </a:solidFill>
              </a:rPr>
              <a:t>Folkehelseutfordringer; 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Funn i </a:t>
            </a:r>
            <a:r>
              <a:rPr lang="nb-NO" sz="2400" dirty="0" err="1">
                <a:solidFill>
                  <a:schemeClr val="tx2"/>
                </a:solidFill>
              </a:rPr>
              <a:t>UngData</a:t>
            </a:r>
            <a:r>
              <a:rPr lang="nb-NO" sz="2400" dirty="0">
                <a:solidFill>
                  <a:schemeClr val="tx2"/>
                </a:solidFill>
              </a:rPr>
              <a:t> og Folkehelseprofil.  Møtesteder/Ungdomstiltak </a:t>
            </a:r>
          </a:p>
          <a:p>
            <a:r>
              <a:rPr lang="nb-NO" sz="2400" dirty="0">
                <a:solidFill>
                  <a:schemeClr val="tx2"/>
                </a:solidFill>
              </a:rPr>
              <a:t>Bygge og </a:t>
            </a:r>
            <a:r>
              <a:rPr lang="nb-NO" sz="2400">
                <a:solidFill>
                  <a:schemeClr val="tx2"/>
                </a:solidFill>
              </a:rPr>
              <a:t>styrke på de </a:t>
            </a:r>
            <a:r>
              <a:rPr lang="nb-NO" sz="2400" dirty="0">
                <a:solidFill>
                  <a:schemeClr val="tx2"/>
                </a:solidFill>
              </a:rPr>
              <a:t>gode ressursene vi har; i kommunen, </a:t>
            </a:r>
            <a:r>
              <a:rPr lang="nb-NO" sz="2400" dirty="0" err="1">
                <a:solidFill>
                  <a:schemeClr val="tx2"/>
                </a:solidFill>
              </a:rPr>
              <a:t>kulturnær</a:t>
            </a:r>
            <a:r>
              <a:rPr lang="nb-NO" sz="2400" dirty="0">
                <a:solidFill>
                  <a:schemeClr val="tx2"/>
                </a:solidFill>
              </a:rPr>
              <a:t>. og reiseliv </a:t>
            </a:r>
            <a:br>
              <a:rPr lang="nb-NO" sz="2400" dirty="0">
                <a:solidFill>
                  <a:schemeClr val="tx2"/>
                </a:solidFill>
              </a:rPr>
            </a:br>
            <a:endParaRPr lang="nb-NO" sz="2400" dirty="0">
              <a:solidFill>
                <a:schemeClr val="tx2"/>
              </a:solidFill>
            </a:endParaRPr>
          </a:p>
          <a:p>
            <a:r>
              <a:rPr lang="nb-NO" sz="2400" dirty="0">
                <a:solidFill>
                  <a:schemeClr val="tx2"/>
                </a:solidFill>
              </a:rPr>
              <a:t>Europeisk kulturhovedstad 2024 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B306E54-449F-4849-A1E1-BCCBDCB74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67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7A90FC9-C51A-4B16-B50B-C291795CE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CB07B5-EA0B-452B-B93C-0EB3D8C2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bg2"/>
                </a:solidFill>
              </a:rPr>
              <a:t>Takk</a:t>
            </a:r>
            <a:r>
              <a:rPr lang="en-US" sz="3600" dirty="0">
                <a:solidFill>
                  <a:schemeClr val="bg2"/>
                </a:solidFill>
              </a:rPr>
              <a:t> for </a:t>
            </a:r>
            <a:r>
              <a:rPr lang="en-US" sz="3600" dirty="0" err="1">
                <a:solidFill>
                  <a:schemeClr val="bg2"/>
                </a:solidFill>
              </a:rPr>
              <a:t>oss</a:t>
            </a:r>
            <a:r>
              <a:rPr lang="en-US" sz="3600" dirty="0">
                <a:solidFill>
                  <a:schemeClr val="bg2"/>
                </a:solidFill>
              </a:rPr>
              <a:t>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A8CBBAF2-EDF4-432A-924D-5A58B1B04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54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235281-AB88-40A6-A5B5-91EF1E843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5D02F6-F1F5-4CCE-B643-7E58A0FA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2548B11-1126-4BFF-94EE-AEC5BFE66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3" y="0"/>
            <a:ext cx="10324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3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1934D5-DD9A-4A40-9A46-ADE72221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nb-NO" sz="4000" b="1" dirty="0">
                <a:solidFill>
                  <a:schemeClr val="tx2"/>
                </a:solidFill>
              </a:rPr>
              <a:t>Arbeidsgruppen</a:t>
            </a:r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6532CC-A9B4-41F4-B845-7B329F82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b-NO" sz="1800" dirty="0">
                <a:solidFill>
                  <a:schemeClr val="tx2"/>
                </a:solidFill>
              </a:rPr>
              <a:t>Kultur og næringssjef Hamarøy: Hilde Fredheim (leder)</a:t>
            </a:r>
          </a:p>
          <a:p>
            <a:pPr lvl="0"/>
            <a:r>
              <a:rPr lang="nb-NO" sz="1800" dirty="0">
                <a:solidFill>
                  <a:schemeClr val="tx2"/>
                </a:solidFill>
              </a:rPr>
              <a:t>Enhetsleder kultur/næring Tysfjord: Lars Filip Paulsen</a:t>
            </a:r>
          </a:p>
          <a:p>
            <a:pPr lvl="0"/>
            <a:r>
              <a:rPr lang="nb-NO" sz="1800" dirty="0">
                <a:solidFill>
                  <a:schemeClr val="tx2"/>
                </a:solidFill>
              </a:rPr>
              <a:t>Daglig leder Hamarøy Frivilligsentral: </a:t>
            </a:r>
            <a:r>
              <a:rPr lang="nb-NO" sz="1800" dirty="0" err="1">
                <a:solidFill>
                  <a:schemeClr val="tx2"/>
                </a:solidFill>
              </a:rPr>
              <a:t>Jannita</a:t>
            </a:r>
            <a:r>
              <a:rPr lang="nb-NO" sz="1800" dirty="0">
                <a:solidFill>
                  <a:schemeClr val="tx2"/>
                </a:solidFill>
              </a:rPr>
              <a:t> </a:t>
            </a:r>
            <a:r>
              <a:rPr lang="nb-NO" sz="1800" dirty="0" err="1">
                <a:solidFill>
                  <a:schemeClr val="tx2"/>
                </a:solidFill>
              </a:rPr>
              <a:t>Olvik</a:t>
            </a:r>
            <a:endParaRPr lang="nb-NO" sz="1800" dirty="0">
              <a:solidFill>
                <a:schemeClr val="tx2"/>
              </a:solidFill>
            </a:endParaRPr>
          </a:p>
          <a:p>
            <a:pPr lvl="0"/>
            <a:r>
              <a:rPr lang="nb-NO" sz="1800" dirty="0">
                <a:solidFill>
                  <a:schemeClr val="tx2"/>
                </a:solidFill>
              </a:rPr>
              <a:t>Rektor ved Hamarøy kulturskole: Johannes Fauchald </a:t>
            </a:r>
          </a:p>
          <a:p>
            <a:pPr lvl="0"/>
            <a:r>
              <a:rPr lang="nb-NO" sz="1800" dirty="0">
                <a:solidFill>
                  <a:schemeClr val="tx2"/>
                </a:solidFill>
              </a:rPr>
              <a:t>Folkehelsekoordinator Hamarøy: Ingeborg Lunde (fram til 1.3)</a:t>
            </a:r>
          </a:p>
          <a:p>
            <a:pPr lvl="0"/>
            <a:r>
              <a:rPr lang="nb-NO" sz="1800" dirty="0">
                <a:solidFill>
                  <a:schemeClr val="tx2"/>
                </a:solidFill>
              </a:rPr>
              <a:t>Biblioteksjef Hamarøy: Mari Hopland</a:t>
            </a:r>
          </a:p>
          <a:p>
            <a:pPr lvl="0"/>
            <a:r>
              <a:rPr lang="nb-NO" sz="1800" dirty="0">
                <a:solidFill>
                  <a:schemeClr val="tx2"/>
                </a:solidFill>
              </a:rPr>
              <a:t>Direktør </a:t>
            </a:r>
            <a:r>
              <a:rPr lang="nb-NO" sz="1800" dirty="0" err="1">
                <a:solidFill>
                  <a:schemeClr val="tx2"/>
                </a:solidFill>
              </a:rPr>
              <a:t>Hamsunsenteret</a:t>
            </a:r>
            <a:r>
              <a:rPr lang="nb-NO" sz="1800" dirty="0">
                <a:solidFill>
                  <a:schemeClr val="tx2"/>
                </a:solidFill>
              </a:rPr>
              <a:t>: Arne Andre Solvang</a:t>
            </a:r>
          </a:p>
          <a:p>
            <a:pPr lvl="0"/>
            <a:r>
              <a:rPr lang="nb-NO" sz="1800" dirty="0">
                <a:solidFill>
                  <a:schemeClr val="tx2"/>
                </a:solidFill>
              </a:rPr>
              <a:t>Direktør </a:t>
            </a:r>
            <a:r>
              <a:rPr lang="nb-NO" sz="1800" dirty="0" err="1">
                <a:solidFill>
                  <a:schemeClr val="tx2"/>
                </a:solidFill>
              </a:rPr>
              <a:t>Árran</a:t>
            </a:r>
            <a:r>
              <a:rPr lang="nb-NO" sz="1800" dirty="0">
                <a:solidFill>
                  <a:schemeClr val="tx2"/>
                </a:solidFill>
              </a:rPr>
              <a:t> </a:t>
            </a:r>
            <a:r>
              <a:rPr lang="nb-NO" sz="1800" dirty="0" err="1">
                <a:solidFill>
                  <a:schemeClr val="tx2"/>
                </a:solidFill>
              </a:rPr>
              <a:t>lulesamiske</a:t>
            </a:r>
            <a:r>
              <a:rPr lang="nb-NO" sz="1800" dirty="0">
                <a:solidFill>
                  <a:schemeClr val="tx2"/>
                </a:solidFill>
              </a:rPr>
              <a:t> senter: Lars Magne Andreassen</a:t>
            </a:r>
          </a:p>
          <a:p>
            <a:pPr lvl="0"/>
            <a:r>
              <a:rPr lang="nb-NO" sz="1800" dirty="0">
                <a:solidFill>
                  <a:schemeClr val="tx2"/>
                </a:solidFill>
              </a:rPr>
              <a:t>Representant fra Eldrerådet/friluftsliv/frivillighet: Kjell Fredriksen</a:t>
            </a:r>
          </a:p>
          <a:p>
            <a:r>
              <a:rPr lang="nb-NO" sz="1800" dirty="0" err="1">
                <a:solidFill>
                  <a:schemeClr val="tx2"/>
                </a:solidFill>
              </a:rPr>
              <a:t>Trainee</a:t>
            </a:r>
            <a:r>
              <a:rPr lang="nb-NO" sz="1800" dirty="0">
                <a:solidFill>
                  <a:schemeClr val="tx2"/>
                </a:solidFill>
              </a:rPr>
              <a:t> Beate Nordås fra prosjektorganisasjonen har bistått arbeidet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B306E54-449F-4849-A1E1-BCCBDCB74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85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1934D5-DD9A-4A40-9A46-ADE72221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nb-NO" sz="4000" b="1" dirty="0">
                <a:solidFill>
                  <a:schemeClr val="tx2"/>
                </a:solidFill>
              </a:rPr>
              <a:t>Lovverk og nasjonale føringer: </a:t>
            </a:r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6532CC-A9B4-41F4-B845-7B329F82D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353564"/>
            <a:ext cx="9013052" cy="4139304"/>
          </a:xfrm>
        </p:spPr>
        <p:txBody>
          <a:bodyPr>
            <a:normAutofit/>
          </a:bodyPr>
          <a:lstStyle/>
          <a:p>
            <a:pPr lvl="0"/>
            <a:r>
              <a:rPr lang="nb-NO" sz="2400" dirty="0">
                <a:solidFill>
                  <a:schemeClr val="tx2"/>
                </a:solidFill>
              </a:rPr>
              <a:t>Kulturloven </a:t>
            </a:r>
          </a:p>
          <a:p>
            <a:r>
              <a:rPr lang="nb-NO" sz="2400" dirty="0">
                <a:solidFill>
                  <a:schemeClr val="tx2"/>
                </a:solidFill>
              </a:rPr>
              <a:t>Opplæringsloven </a:t>
            </a:r>
          </a:p>
          <a:p>
            <a:r>
              <a:rPr lang="nb-NO" sz="2400" dirty="0">
                <a:solidFill>
                  <a:schemeClr val="tx2"/>
                </a:solidFill>
              </a:rPr>
              <a:t>Folkebibliotekloven </a:t>
            </a:r>
          </a:p>
          <a:p>
            <a:r>
              <a:rPr lang="nb-NO" sz="2400" dirty="0">
                <a:solidFill>
                  <a:schemeClr val="tx2"/>
                </a:solidFill>
              </a:rPr>
              <a:t>Lov om Folkehelsearbeid</a:t>
            </a:r>
          </a:p>
          <a:p>
            <a:r>
              <a:rPr lang="nb-NO" sz="2400" dirty="0">
                <a:solidFill>
                  <a:schemeClr val="tx2"/>
                </a:solidFill>
              </a:rPr>
              <a:t>Friluftsloven</a:t>
            </a:r>
          </a:p>
          <a:p>
            <a:r>
              <a:rPr lang="nb-NO" sz="2400" dirty="0">
                <a:solidFill>
                  <a:schemeClr val="tx2"/>
                </a:solidFill>
              </a:rPr>
              <a:t>Sameloven </a:t>
            </a:r>
          </a:p>
          <a:p>
            <a:r>
              <a:rPr lang="nb-NO" sz="2400" dirty="0">
                <a:solidFill>
                  <a:schemeClr val="tx2"/>
                </a:solidFill>
              </a:rPr>
              <a:t>Planer;  Vedtatte føringer og overordnede planer </a:t>
            </a:r>
          </a:p>
          <a:p>
            <a:r>
              <a:rPr lang="nb-NO" sz="2400" dirty="0">
                <a:solidFill>
                  <a:schemeClr val="tx2"/>
                </a:solidFill>
              </a:rPr>
              <a:t>FN </a:t>
            </a:r>
            <a:r>
              <a:rPr lang="nb-NO" sz="2400" dirty="0" err="1">
                <a:solidFill>
                  <a:schemeClr val="tx2"/>
                </a:solidFill>
              </a:rPr>
              <a:t>Bærekraftsmål</a:t>
            </a:r>
            <a:r>
              <a:rPr lang="nb-NO" sz="24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B306E54-449F-4849-A1E1-BCCBDCB74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63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C29157-51F4-4C97-9A72-8983C75D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nb-NO" sz="3200" b="1" dirty="0">
                <a:solidFill>
                  <a:schemeClr val="tx2"/>
                </a:solidFill>
              </a:rPr>
              <a:t>Nåsituasjon 2019.  Organisering av kultur og frivillighet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37FF9D-E960-4CFB-9E67-EE23648BA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/>
          </a:bodyPr>
          <a:lstStyle/>
          <a:p>
            <a:r>
              <a:rPr lang="nb-NO" sz="2000" dirty="0">
                <a:solidFill>
                  <a:schemeClr val="tx2"/>
                </a:solidFill>
              </a:rPr>
              <a:t>50% kultursjef i begge kommuner, underlagt rådmann. Manglende ressurser til produksjon.</a:t>
            </a:r>
          </a:p>
          <a:p>
            <a:r>
              <a:rPr lang="nb-NO" sz="2000" dirty="0">
                <a:solidFill>
                  <a:schemeClr val="tx2"/>
                </a:solidFill>
              </a:rPr>
              <a:t>Store forskjeller i budsjett: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Hamarøy: 4 077 478, innebærer Kultur felles, Bibliotek., Frivillig., Bua, Turstier,  ikke kulturskolen. 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Tysfjord: 1 074 000, innebærer ikke bibliotek (500 000), bokbuss (2,2 </a:t>
            </a:r>
            <a:r>
              <a:rPr lang="nb-NO" sz="2000" dirty="0" err="1">
                <a:solidFill>
                  <a:schemeClr val="tx2"/>
                </a:solidFill>
              </a:rPr>
              <a:t>mill</a:t>
            </a:r>
            <a:r>
              <a:rPr lang="nb-NO" sz="2000" dirty="0">
                <a:solidFill>
                  <a:schemeClr val="tx2"/>
                </a:solidFill>
              </a:rPr>
              <a:t>), kulturskolen (700 000), eksterne tilskudd. </a:t>
            </a:r>
          </a:p>
          <a:p>
            <a:pPr lvl="1"/>
            <a:r>
              <a:rPr lang="nb-NO" sz="2000" dirty="0">
                <a:solidFill>
                  <a:schemeClr val="tx2"/>
                </a:solidFill>
              </a:rPr>
              <a:t>Kulturmidler – Fond </a:t>
            </a:r>
          </a:p>
          <a:p>
            <a:pPr marL="457200" lvl="1" indent="0">
              <a:buNone/>
            </a:pPr>
            <a:endParaRPr lang="nb-NO" sz="1900" dirty="0">
              <a:solidFill>
                <a:schemeClr val="tx2"/>
              </a:solidFill>
            </a:endParaRPr>
          </a:p>
          <a:p>
            <a:endParaRPr lang="nb-NO" sz="19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0D4EC5-0B51-4AB9-B326-D58657926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39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C29157-51F4-4C97-9A72-8983C75D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nb-NO" sz="4000" b="1" dirty="0">
                <a:solidFill>
                  <a:schemeClr val="tx2"/>
                </a:solidFill>
              </a:rPr>
              <a:t>Nåsituasjon - Tjenesteproduksjon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37FF9D-E960-4CFB-9E67-EE23648BA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353564"/>
            <a:ext cx="9013052" cy="3875785"/>
          </a:xfrm>
        </p:spPr>
        <p:txBody>
          <a:bodyPr>
            <a:normAutofit fontScale="85000" lnSpcReduction="10000"/>
          </a:bodyPr>
          <a:lstStyle/>
          <a:p>
            <a:r>
              <a:rPr lang="nb-NO" sz="1900" dirty="0">
                <a:solidFill>
                  <a:schemeClr val="tx2"/>
                </a:solidFill>
              </a:rPr>
              <a:t>Bibliotek</a:t>
            </a:r>
          </a:p>
          <a:p>
            <a:pPr lvl="1"/>
            <a:r>
              <a:rPr lang="nb-NO" sz="1900" dirty="0">
                <a:solidFill>
                  <a:schemeClr val="tx2"/>
                </a:solidFill>
              </a:rPr>
              <a:t>Budsjett i Hamarøy: 1 000 000. Budsjett hele Tysfjord 500 000, ikke medregnet samisk bokbuss. </a:t>
            </a:r>
          </a:p>
          <a:p>
            <a:pPr lvl="1"/>
            <a:r>
              <a:rPr lang="nb-NO" sz="1900" dirty="0">
                <a:solidFill>
                  <a:schemeClr val="tx2"/>
                </a:solidFill>
              </a:rPr>
              <a:t>Stor forskjell i aktivitet. Drag filial hadde 59 aktive lånere, 700 utlån og 0 arrangement i 2018. </a:t>
            </a:r>
            <a:br>
              <a:rPr lang="nb-NO" sz="1900" dirty="0">
                <a:solidFill>
                  <a:schemeClr val="tx2"/>
                </a:solidFill>
              </a:rPr>
            </a:br>
            <a:r>
              <a:rPr lang="nb-NO" sz="1900" dirty="0">
                <a:solidFill>
                  <a:schemeClr val="tx2"/>
                </a:solidFill>
              </a:rPr>
              <a:t>Hamarøy bibliotek hadde 650 aktive lånere, 13.000 utlån og 108 arrangement i 2018. </a:t>
            </a:r>
          </a:p>
          <a:p>
            <a:r>
              <a:rPr lang="nb-NO" sz="1900" dirty="0">
                <a:solidFill>
                  <a:schemeClr val="tx2"/>
                </a:solidFill>
              </a:rPr>
              <a:t>Kulturskolen: </a:t>
            </a:r>
          </a:p>
          <a:p>
            <a:pPr lvl="1"/>
            <a:r>
              <a:rPr lang="nb-NO" sz="1900" dirty="0">
                <a:solidFill>
                  <a:schemeClr val="tx2"/>
                </a:solidFill>
              </a:rPr>
              <a:t>Budsjett i Hamarøy 2,1 mill. Budsjett hele Tysfjord </a:t>
            </a:r>
            <a:r>
              <a:rPr lang="nb-NO" sz="1900" dirty="0" err="1">
                <a:solidFill>
                  <a:schemeClr val="tx2"/>
                </a:solidFill>
              </a:rPr>
              <a:t>ca</a:t>
            </a:r>
            <a:r>
              <a:rPr lang="nb-NO" sz="1900" dirty="0">
                <a:solidFill>
                  <a:schemeClr val="tx2"/>
                </a:solidFill>
              </a:rPr>
              <a:t> 700 000.  Ikke medregnet pågående prosjekter med ekstern finansiering som </a:t>
            </a:r>
            <a:r>
              <a:rPr lang="nb-NO" sz="1900" dirty="0" err="1">
                <a:solidFill>
                  <a:schemeClr val="tx2"/>
                </a:solidFill>
              </a:rPr>
              <a:t>Duodje</a:t>
            </a:r>
            <a:r>
              <a:rPr lang="nb-NO" sz="1900" dirty="0">
                <a:solidFill>
                  <a:schemeClr val="tx2"/>
                </a:solidFill>
              </a:rPr>
              <a:t> (Tysfjord) og teater (Hamarøy).</a:t>
            </a:r>
          </a:p>
          <a:p>
            <a:pPr lvl="1"/>
            <a:r>
              <a:rPr lang="nb-NO" sz="1900" dirty="0">
                <a:solidFill>
                  <a:schemeClr val="tx2"/>
                </a:solidFill>
              </a:rPr>
              <a:t>Hamarøy kulturskole har større fagtilbud, samt utøvende virksomhet i barnehager, eldrehjem, musikkverksted. </a:t>
            </a:r>
          </a:p>
          <a:p>
            <a:r>
              <a:rPr lang="nb-NO" sz="1900" dirty="0">
                <a:solidFill>
                  <a:schemeClr val="tx2"/>
                </a:solidFill>
              </a:rPr>
              <a:t>Hamarøy Frivilligsentral</a:t>
            </a:r>
          </a:p>
          <a:p>
            <a:pPr lvl="1"/>
            <a:r>
              <a:rPr lang="nb-NO" sz="1900" dirty="0">
                <a:solidFill>
                  <a:schemeClr val="tx2"/>
                </a:solidFill>
              </a:rPr>
              <a:t>Forening med eget styre med representanter fra kommunen og frivilligheten. Ingen liknende ordning i Tysfjord. </a:t>
            </a:r>
          </a:p>
          <a:p>
            <a:r>
              <a:rPr lang="nb-NO" sz="1900" dirty="0">
                <a:solidFill>
                  <a:schemeClr val="tx2"/>
                </a:solidFill>
              </a:rPr>
              <a:t>Folkehelse:  Koordinator + fysioterapeut. Frisklivssentral. Treningssenter.   </a:t>
            </a:r>
            <a:r>
              <a:rPr lang="nb-NO" sz="1900" dirty="0" err="1">
                <a:solidFill>
                  <a:schemeClr val="tx2"/>
                </a:solidFill>
              </a:rPr>
              <a:t>Vakans</a:t>
            </a:r>
            <a:r>
              <a:rPr lang="nb-NO" sz="1900" dirty="0">
                <a:solidFill>
                  <a:schemeClr val="tx2"/>
                </a:solidFill>
              </a:rPr>
              <a:t> i Tysfjord.   </a:t>
            </a:r>
          </a:p>
          <a:p>
            <a:r>
              <a:rPr lang="nb-NO" sz="1900" dirty="0">
                <a:solidFill>
                  <a:schemeClr val="tx2"/>
                </a:solidFill>
              </a:rPr>
              <a:t>Konsulent for samisk språk og kultur</a:t>
            </a:r>
          </a:p>
          <a:p>
            <a:endParaRPr lang="nb-NO" sz="20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7D8002-D726-445A-A07A-1EAE77A0FC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05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C29157-51F4-4C97-9A72-8983C75D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nb-NO" sz="4000" dirty="0">
                <a:solidFill>
                  <a:schemeClr val="tx2"/>
                </a:solidFill>
              </a:rPr>
              <a:t>Nåsituasjon - Kulturbygg</a:t>
            </a:r>
            <a:endParaRPr lang="nb-NO" sz="4000" b="1" dirty="0">
              <a:solidFill>
                <a:schemeClr val="tx2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DC96466-881C-431A-978F-9B5A7CB4D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237" y="1988438"/>
            <a:ext cx="9730493" cy="458345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516453D-414C-46A6-8C7E-E609B3C5C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22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F8DA7730-5F64-41B8-BD34-C18F3D43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Nåsituasjon</a:t>
            </a:r>
            <a:r>
              <a:rPr lang="en-US" sz="32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32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Eksterne</a:t>
            </a:r>
            <a:r>
              <a:rPr lang="en-US" sz="32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samarbeidspartnere</a:t>
            </a:r>
            <a:r>
              <a:rPr lang="en-US" sz="32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/-</a:t>
            </a:r>
            <a:r>
              <a:rPr lang="en-US" sz="32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avtaler</a:t>
            </a:r>
            <a:endParaRPr lang="en-US" sz="32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A2FAA2E0-F893-450C-A4D4-B32427410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988437"/>
            <a:ext cx="9013052" cy="459146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lvl="0"/>
            <a:r>
              <a:rPr lang="en-US" sz="2000" dirty="0" err="1">
                <a:solidFill>
                  <a:schemeClr val="tx2"/>
                </a:solidFill>
              </a:rPr>
              <a:t>Tysfjord</a:t>
            </a:r>
            <a:r>
              <a:rPr lang="en-US" sz="2000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Museum Nord: </a:t>
            </a:r>
            <a:r>
              <a:rPr lang="en-US" sz="1600" dirty="0" err="1">
                <a:solidFill>
                  <a:schemeClr val="tx2"/>
                </a:solidFill>
              </a:rPr>
              <a:t>Korsnes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Rørvik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gård</a:t>
            </a:r>
            <a:r>
              <a:rPr lang="en-US" sz="1600" dirty="0">
                <a:solidFill>
                  <a:schemeClr val="tx2"/>
                </a:solidFill>
              </a:rPr>
              <a:t> (</a:t>
            </a:r>
            <a:r>
              <a:rPr lang="en-US" sz="1600" dirty="0" err="1">
                <a:solidFill>
                  <a:schemeClr val="tx2"/>
                </a:solidFill>
              </a:rPr>
              <a:t>stiftelse</a:t>
            </a:r>
            <a:r>
              <a:rPr lang="en-US" sz="1600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Sametinget</a:t>
            </a:r>
            <a:r>
              <a:rPr lang="en-US" sz="1600" dirty="0">
                <a:solidFill>
                  <a:schemeClr val="tx2"/>
                </a:solidFill>
              </a:rPr>
              <a:t> : </a:t>
            </a:r>
            <a:r>
              <a:rPr lang="en-US" sz="1600" dirty="0" err="1">
                <a:solidFill>
                  <a:schemeClr val="tx2"/>
                </a:solidFill>
              </a:rPr>
              <a:t>Bokbuss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>
                <a:solidFill>
                  <a:schemeClr val="tx2"/>
                </a:solidFill>
              </a:rPr>
              <a:t>språk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Árran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lulesamiske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senter</a:t>
            </a:r>
            <a:endParaRPr lang="en-US" sz="1600" dirty="0">
              <a:solidFill>
                <a:schemeClr val="tx2"/>
              </a:solidFill>
            </a:endParaRP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Bygdekino</a:t>
            </a:r>
            <a:endParaRPr lang="en-US" sz="1600" dirty="0">
              <a:solidFill>
                <a:schemeClr val="tx2"/>
              </a:solidFill>
            </a:endParaRPr>
          </a:p>
          <a:p>
            <a:pPr lvl="1"/>
            <a:endParaRPr lang="en-US" sz="1600" dirty="0">
              <a:solidFill>
                <a:schemeClr val="tx2"/>
              </a:solidFill>
            </a:endParaRPr>
          </a:p>
          <a:p>
            <a:pPr lvl="1"/>
            <a:r>
              <a:rPr lang="en-US" sz="2000" dirty="0" err="1">
                <a:solidFill>
                  <a:schemeClr val="tx2"/>
                </a:solidFill>
              </a:rPr>
              <a:t>Hamarøy</a:t>
            </a:r>
            <a:r>
              <a:rPr lang="en-US" sz="2000" dirty="0">
                <a:solidFill>
                  <a:schemeClr val="tx2"/>
                </a:solidFill>
              </a:rPr>
              <a:t>: </a:t>
            </a: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Hamsunsenteret</a:t>
            </a:r>
            <a:r>
              <a:rPr lang="en-US" sz="1600" dirty="0">
                <a:solidFill>
                  <a:schemeClr val="tx2"/>
                </a:solidFill>
              </a:rPr>
              <a:t>: 3-partsavtale</a:t>
            </a: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Salten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kultursamarbeid</a:t>
            </a:r>
            <a:endParaRPr lang="en-US" sz="1600" dirty="0">
              <a:solidFill>
                <a:schemeClr val="tx2"/>
              </a:solidFill>
            </a:endParaRP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Salten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friluftsråd</a:t>
            </a:r>
            <a:endParaRPr lang="en-US" sz="1600" dirty="0">
              <a:solidFill>
                <a:schemeClr val="tx2"/>
              </a:solidFill>
            </a:endParaRP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Nordland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fylkeskommune</a:t>
            </a:r>
            <a:r>
              <a:rPr lang="en-US" sz="1600" dirty="0">
                <a:solidFill>
                  <a:schemeClr val="tx2"/>
                </a:solidFill>
              </a:rPr>
              <a:t>:  </a:t>
            </a:r>
            <a:r>
              <a:rPr lang="en-US" sz="1600" dirty="0" err="1">
                <a:solidFill>
                  <a:schemeClr val="tx2"/>
                </a:solidFill>
              </a:rPr>
              <a:t>Sceneinstruktør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og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Folkehelseavtale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Knut Hamsun </a:t>
            </a:r>
            <a:r>
              <a:rPr lang="en-US" sz="1600" dirty="0" err="1">
                <a:solidFill>
                  <a:schemeClr val="tx2"/>
                </a:solidFill>
              </a:rPr>
              <a:t>vgs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dirty="0" err="1">
                <a:solidFill>
                  <a:schemeClr val="tx2"/>
                </a:solidFill>
              </a:rPr>
              <a:t>Bibliotek</a:t>
            </a:r>
            <a:endParaRPr lang="en-US" sz="1600" dirty="0">
              <a:solidFill>
                <a:schemeClr val="tx2"/>
              </a:solidFill>
            </a:endParaRP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Hamarøyhallen</a:t>
            </a:r>
            <a:r>
              <a:rPr lang="en-US" sz="1600" dirty="0">
                <a:solidFill>
                  <a:schemeClr val="tx2"/>
                </a:solidFill>
              </a:rPr>
              <a:t> SA</a:t>
            </a: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Ulvsvåg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grendehus</a:t>
            </a:r>
            <a:r>
              <a:rPr lang="en-US" sz="1600" dirty="0">
                <a:solidFill>
                  <a:schemeClr val="tx2"/>
                </a:solidFill>
              </a:rPr>
              <a:t> AL/SA</a:t>
            </a:r>
          </a:p>
          <a:p>
            <a:pPr lvl="1"/>
            <a:r>
              <a:rPr lang="en-US" sz="1600" dirty="0" err="1">
                <a:solidFill>
                  <a:schemeClr val="tx2"/>
                </a:solidFill>
              </a:rPr>
              <a:t>Bygdekino</a:t>
            </a:r>
            <a:endParaRPr lang="en-US" sz="1600" dirty="0">
              <a:solidFill>
                <a:schemeClr val="tx2"/>
              </a:solidFill>
            </a:endParaRPr>
          </a:p>
          <a:p>
            <a:pPr lvl="0"/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DEB3951-91C3-4958-BCD2-2B67687188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96" y="286102"/>
            <a:ext cx="1660132" cy="11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2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F8DA7730-5F64-41B8-BD34-C18F3D43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>
                <a:solidFill>
                  <a:schemeClr val="tx2"/>
                </a:solidFill>
              </a:rPr>
              <a:t>Kulturindeks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og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oppsummering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A2FAA2E0-F893-450C-A4D4-B32427410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34" y="2721852"/>
            <a:ext cx="6611265" cy="33318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Store </a:t>
            </a:r>
            <a:r>
              <a:rPr lang="en-US" sz="1800" dirty="0" err="1">
                <a:solidFill>
                  <a:schemeClr val="tx2"/>
                </a:solidFill>
              </a:rPr>
              <a:t>forskjeller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i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budsjett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og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årsverk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totalt</a:t>
            </a:r>
            <a:r>
              <a:rPr lang="en-US" sz="1800" dirty="0">
                <a:solidFill>
                  <a:schemeClr val="tx2"/>
                </a:solidFill>
              </a:rPr>
              <a:t>. </a:t>
            </a:r>
          </a:p>
          <a:p>
            <a:r>
              <a:rPr lang="en-US" sz="1800" dirty="0" err="1">
                <a:solidFill>
                  <a:schemeClr val="tx2"/>
                </a:solidFill>
              </a:rPr>
              <a:t>Kulturkostnader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på</a:t>
            </a:r>
            <a:r>
              <a:rPr lang="en-US" sz="1800" dirty="0">
                <a:solidFill>
                  <a:schemeClr val="tx2"/>
                </a:solidFill>
              </a:rPr>
              <a:t> 3,3% av </a:t>
            </a:r>
            <a:r>
              <a:rPr lang="en-US" sz="1800" dirty="0" err="1">
                <a:solidFill>
                  <a:schemeClr val="tx2"/>
                </a:solidFill>
              </a:rPr>
              <a:t>budsjettet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i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Hamarøy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kommune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og</a:t>
            </a:r>
            <a:r>
              <a:rPr lang="en-US" sz="1800" dirty="0">
                <a:solidFill>
                  <a:schemeClr val="tx2"/>
                </a:solidFill>
              </a:rPr>
              <a:t> 2,7% av </a:t>
            </a:r>
            <a:r>
              <a:rPr lang="en-US" sz="1800" dirty="0" err="1">
                <a:solidFill>
                  <a:schemeClr val="tx2"/>
                </a:solidFill>
              </a:rPr>
              <a:t>budsjettet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i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Tysfjord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kommune</a:t>
            </a:r>
            <a:r>
              <a:rPr lang="en-US" sz="1800" dirty="0">
                <a:solidFill>
                  <a:schemeClr val="tx2"/>
                </a:solidFill>
              </a:rPr>
              <a:t>. </a:t>
            </a:r>
            <a:r>
              <a:rPr lang="en-US" sz="1800" dirty="0" err="1">
                <a:solidFill>
                  <a:schemeClr val="tx2"/>
                </a:solidFill>
              </a:rPr>
              <a:t>Begge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deler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er</a:t>
            </a:r>
            <a:r>
              <a:rPr lang="en-US" sz="1800" dirty="0">
                <a:solidFill>
                  <a:schemeClr val="tx2"/>
                </a:solidFill>
              </a:rPr>
              <a:t> under </a:t>
            </a:r>
            <a:r>
              <a:rPr lang="en-US" sz="1800" dirty="0" err="1">
                <a:solidFill>
                  <a:schemeClr val="tx2"/>
                </a:solidFill>
              </a:rPr>
              <a:t>både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kostragruppe</a:t>
            </a:r>
            <a:r>
              <a:rPr lang="en-US" sz="1800" dirty="0">
                <a:solidFill>
                  <a:schemeClr val="tx2"/>
                </a:solidFill>
              </a:rPr>
              <a:t> 6 med 3,7% </a:t>
            </a:r>
            <a:r>
              <a:rPr lang="en-US" sz="1800" dirty="0" err="1">
                <a:solidFill>
                  <a:schemeClr val="tx2"/>
                </a:solidFill>
              </a:rPr>
              <a:t>og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landsgjennomsnitt</a:t>
            </a:r>
            <a:r>
              <a:rPr lang="en-US" sz="1800" dirty="0">
                <a:solidFill>
                  <a:schemeClr val="tx2"/>
                </a:solidFill>
              </a:rPr>
              <a:t> med 4% av </a:t>
            </a:r>
            <a:r>
              <a:rPr lang="en-US" sz="1800" dirty="0" err="1">
                <a:solidFill>
                  <a:schemeClr val="tx2"/>
                </a:solidFill>
              </a:rPr>
              <a:t>kommunale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kostnader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til</a:t>
            </a:r>
            <a:r>
              <a:rPr lang="en-US" sz="1800" dirty="0">
                <a:solidFill>
                  <a:schemeClr val="tx2"/>
                </a:solidFill>
              </a:rPr>
              <a:t> kultur.</a:t>
            </a:r>
          </a:p>
          <a:p>
            <a:r>
              <a:rPr lang="en-US" sz="1800" dirty="0" err="1">
                <a:solidFill>
                  <a:schemeClr val="tx2"/>
                </a:solidFill>
              </a:rPr>
              <a:t>Lignende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organisering</a:t>
            </a:r>
            <a:r>
              <a:rPr lang="en-US" sz="1800" dirty="0">
                <a:solidFill>
                  <a:schemeClr val="tx2"/>
                </a:solidFill>
              </a:rPr>
              <a:t>, men </a:t>
            </a:r>
            <a:r>
              <a:rPr lang="en-US" sz="1800" dirty="0" err="1">
                <a:solidFill>
                  <a:schemeClr val="tx2"/>
                </a:solidFill>
              </a:rPr>
              <a:t>ulik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satsning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i</a:t>
            </a:r>
            <a:r>
              <a:rPr lang="en-US" sz="1800" dirty="0">
                <a:solidFill>
                  <a:schemeClr val="tx2"/>
                </a:solidFill>
              </a:rPr>
              <a:t> de </a:t>
            </a:r>
            <a:r>
              <a:rPr lang="en-US" sz="1800" dirty="0" err="1">
                <a:solidFill>
                  <a:schemeClr val="tx2"/>
                </a:solidFill>
              </a:rPr>
              <a:t>ulike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tjenesteområdene</a:t>
            </a:r>
            <a:r>
              <a:rPr lang="en-US" sz="1800" dirty="0">
                <a:solidFill>
                  <a:schemeClr val="tx2"/>
                </a:solidFill>
              </a:rPr>
              <a:t>. </a:t>
            </a:r>
            <a:r>
              <a:rPr lang="en-US" sz="1800" dirty="0" err="1">
                <a:solidFill>
                  <a:schemeClr val="tx2"/>
                </a:solidFill>
              </a:rPr>
              <a:t>Gjelder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spesielt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kulturskolen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og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bibliotek</a:t>
            </a:r>
            <a:r>
              <a:rPr lang="en-US" sz="1800" dirty="0">
                <a:solidFill>
                  <a:schemeClr val="tx2"/>
                </a:solidFill>
              </a:rPr>
              <a:t>. </a:t>
            </a:r>
          </a:p>
          <a:p>
            <a:r>
              <a:rPr lang="en-US" sz="1800" dirty="0">
                <a:solidFill>
                  <a:schemeClr val="tx2"/>
                </a:solidFill>
              </a:rPr>
              <a:t>Store </a:t>
            </a:r>
            <a:r>
              <a:rPr lang="en-US" sz="1800" dirty="0" err="1">
                <a:solidFill>
                  <a:schemeClr val="tx2"/>
                </a:solidFill>
              </a:rPr>
              <a:t>forskjeller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i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Norsk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kulturindeks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fra</a:t>
            </a:r>
            <a:r>
              <a:rPr lang="en-US" sz="1800" dirty="0">
                <a:solidFill>
                  <a:schemeClr val="tx2"/>
                </a:solidFill>
              </a:rPr>
              <a:t> 2018.  H:  </a:t>
            </a:r>
            <a:r>
              <a:rPr lang="en-US" sz="1800" dirty="0" err="1">
                <a:solidFill>
                  <a:schemeClr val="tx2"/>
                </a:solidFill>
              </a:rPr>
              <a:t>på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topp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i</a:t>
            </a:r>
            <a:r>
              <a:rPr lang="en-US" sz="1800" dirty="0">
                <a:solidFill>
                  <a:schemeClr val="tx2"/>
                </a:solidFill>
              </a:rPr>
              <a:t> museum, </a:t>
            </a:r>
            <a:r>
              <a:rPr lang="en-US" sz="1800" dirty="0" err="1">
                <a:solidFill>
                  <a:schemeClr val="tx2"/>
                </a:solidFill>
              </a:rPr>
              <a:t>bibliotek</a:t>
            </a:r>
            <a:r>
              <a:rPr lang="en-US" sz="1800" dirty="0">
                <a:solidFill>
                  <a:schemeClr val="tx2"/>
                </a:solidFill>
              </a:rPr>
              <a:t> ,DKS, </a:t>
            </a:r>
            <a:r>
              <a:rPr lang="en-US" sz="1800" dirty="0" err="1">
                <a:solidFill>
                  <a:schemeClr val="tx2"/>
                </a:solidFill>
              </a:rPr>
              <a:t>scenekunst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og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kulturskole</a:t>
            </a:r>
            <a:r>
              <a:rPr lang="en-US" sz="1800" dirty="0">
                <a:solidFill>
                  <a:schemeClr val="tx2"/>
                </a:solidFill>
              </a:rPr>
              <a:t>.                     T: </a:t>
            </a:r>
            <a:r>
              <a:rPr lang="en-US" sz="1800" dirty="0" err="1">
                <a:solidFill>
                  <a:schemeClr val="tx2"/>
                </a:solidFill>
              </a:rPr>
              <a:t>Kun</a:t>
            </a:r>
            <a:r>
              <a:rPr lang="en-US" sz="1800" dirty="0">
                <a:solidFill>
                  <a:schemeClr val="tx2"/>
                </a:solidFill>
              </a:rPr>
              <a:t> bra </a:t>
            </a:r>
            <a:r>
              <a:rPr lang="en-US" sz="1800" dirty="0" err="1">
                <a:solidFill>
                  <a:schemeClr val="tx2"/>
                </a:solidFill>
              </a:rPr>
              <a:t>på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uttelling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på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tildelinger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og</a:t>
            </a:r>
            <a:r>
              <a:rPr lang="en-US" sz="1800" dirty="0">
                <a:solidFill>
                  <a:schemeClr val="tx2"/>
                </a:solidFill>
              </a:rPr>
              <a:t> DKS.  </a:t>
            </a:r>
          </a:p>
          <a:p>
            <a:pPr lvl="0"/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86560DF-E86E-41B4-A426-B52307F4A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45080"/>
          <a:stretch/>
        </p:blipFill>
        <p:spPr>
          <a:xfrm>
            <a:off x="7607435" y="140307"/>
            <a:ext cx="4540559" cy="330723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>
            <a:extLst>
              <a:ext uri="{FF2B5EF4-FFF2-40B4-BE49-F238E27FC236}">
                <a16:creationId xmlns:a16="http://schemas.microsoft.com/office/drawing/2014/main" id="{761B2F6B-9A2E-46F2-BDC9-6D0BAF48B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52821"/>
          <a:stretch/>
        </p:blipFill>
        <p:spPr>
          <a:xfrm>
            <a:off x="7601933" y="3530991"/>
            <a:ext cx="4013133" cy="340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5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Nye Hamarøy">
      <a:dk1>
        <a:srgbClr val="016A6F"/>
      </a:dk1>
      <a:lt1>
        <a:srgbClr val="7DD5D8"/>
      </a:lt1>
      <a:dk2>
        <a:srgbClr val="02AAB2"/>
      </a:dk2>
      <a:lt2>
        <a:srgbClr val="FFFFFF"/>
      </a:lt2>
      <a:accent1>
        <a:srgbClr val="016A6F"/>
      </a:accent1>
      <a:accent2>
        <a:srgbClr val="02AAB2"/>
      </a:accent2>
      <a:accent3>
        <a:srgbClr val="7DD5D8"/>
      </a:accent3>
      <a:accent4>
        <a:srgbClr val="016A6F"/>
      </a:accent4>
      <a:accent5>
        <a:srgbClr val="02AAB2"/>
      </a:accent5>
      <a:accent6>
        <a:srgbClr val="7DD5D8"/>
      </a:accent6>
      <a:hlink>
        <a:srgbClr val="016A6F"/>
      </a:hlink>
      <a:folHlink>
        <a:srgbClr val="7DD5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5AD661978FFC4F85689C5E4A421C06" ma:contentTypeVersion="5" ma:contentTypeDescription="Create a new document." ma:contentTypeScope="" ma:versionID="4c0d56d3388b48401d3be5bc4284b2c5">
  <xsd:schema xmlns:xsd="http://www.w3.org/2001/XMLSchema" xmlns:xs="http://www.w3.org/2001/XMLSchema" xmlns:p="http://schemas.microsoft.com/office/2006/metadata/properties" xmlns:ns3="d9c26bb5-97d5-48b9-b9da-4fa7f8b0c7a1" xmlns:ns4="ce36e525-f949-4958-b0d4-44d95e5e6aec" targetNamespace="http://schemas.microsoft.com/office/2006/metadata/properties" ma:root="true" ma:fieldsID="b01152293c8f65ad3b4c14ba388241e9" ns3:_="" ns4:_="">
    <xsd:import namespace="d9c26bb5-97d5-48b9-b9da-4fa7f8b0c7a1"/>
    <xsd:import namespace="ce36e525-f949-4958-b0d4-44d95e5e6ae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26bb5-97d5-48b9-b9da-4fa7f8b0c7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36e525-f949-4958-b0d4-44d95e5e6a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0D0EC5-E0F3-44F4-AAD9-EA2B7E95F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c26bb5-97d5-48b9-b9da-4fa7f8b0c7a1"/>
    <ds:schemaRef ds:uri="ce36e525-f949-4958-b0d4-44d95e5e6a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77D3A9-C9B3-4727-A121-ED72CB43C1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164297-C683-4857-8156-A1FA6CEA92AF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ce36e525-f949-4958-b0d4-44d95e5e6aec"/>
    <ds:schemaRef ds:uri="d9c26bb5-97d5-48b9-b9da-4fa7f8b0c7a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1836</Words>
  <Application>Microsoft Office PowerPoint</Application>
  <PresentationFormat>Widescreen</PresentationFormat>
  <Paragraphs>215</Paragraphs>
  <Slides>24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Office-tema</vt:lpstr>
      <vt:lpstr>Plan for  kultur og frivillighet</vt:lpstr>
      <vt:lpstr>Et skattekammer for kultur </vt:lpstr>
      <vt:lpstr>Arbeidsgruppen</vt:lpstr>
      <vt:lpstr>Lovverk og nasjonale føringer: </vt:lpstr>
      <vt:lpstr>Nåsituasjon 2019.  Organisering av kultur og frivillighet</vt:lpstr>
      <vt:lpstr>Nåsituasjon - Tjenesteproduksjon</vt:lpstr>
      <vt:lpstr>Nåsituasjon - Kulturbygg</vt:lpstr>
      <vt:lpstr>Nåsituasjon – Eksterne samarbeidspartnere/-avtaler</vt:lpstr>
      <vt:lpstr>Kulturindeks og oppsummering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Situasjonen høst 2020: </vt:lpstr>
      <vt:lpstr>Forts. situasjonen høst 20: </vt:lpstr>
      <vt:lpstr>Forts. situasjonen pr mars 20: </vt:lpstr>
      <vt:lpstr>Takk for oss!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for  kultur og frivillighet</dc:title>
  <dc:creator>Hilde Fredheim</dc:creator>
  <cp:lastModifiedBy>Hilde Fredheim</cp:lastModifiedBy>
  <cp:revision>7</cp:revision>
  <cp:lastPrinted>2020-09-08T10:24:58Z</cp:lastPrinted>
  <dcterms:created xsi:type="dcterms:W3CDTF">2020-09-07T09:55:27Z</dcterms:created>
  <dcterms:modified xsi:type="dcterms:W3CDTF">2020-11-10T12:16:51Z</dcterms:modified>
</cp:coreProperties>
</file>