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5"/>
  </p:notesMasterIdLst>
  <p:handoutMasterIdLst>
    <p:handoutMasterId r:id="rId26"/>
  </p:handoutMasterIdLst>
  <p:sldIdLst>
    <p:sldId id="256" r:id="rId2"/>
    <p:sldId id="268" r:id="rId3"/>
    <p:sldId id="283" r:id="rId4"/>
    <p:sldId id="269" r:id="rId5"/>
    <p:sldId id="288" r:id="rId6"/>
    <p:sldId id="270" r:id="rId7"/>
    <p:sldId id="294" r:id="rId8"/>
    <p:sldId id="296" r:id="rId9"/>
    <p:sldId id="297"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273" r:id="rId23"/>
    <p:sldId id="301" r:id="rId24"/>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07">
          <p15:clr>
            <a:srgbClr val="A4A3A4"/>
          </p15:clr>
        </p15:guide>
        <p15:guide id="2" orient="horz" pos="334">
          <p15:clr>
            <a:srgbClr val="A4A3A4"/>
          </p15:clr>
        </p15:guide>
        <p15:guide id="3" orient="horz" pos="1395">
          <p15:clr>
            <a:srgbClr val="A4A3A4"/>
          </p15:clr>
        </p15:guide>
        <p15:guide id="4" orient="horz" pos="3935">
          <p15:clr>
            <a:srgbClr val="A4A3A4"/>
          </p15:clr>
        </p15:guide>
        <p15:guide id="5" pos="335">
          <p15:clr>
            <a:srgbClr val="A4A3A4"/>
          </p15:clr>
        </p15:guide>
        <p15:guide id="6" pos="1918">
          <p15:clr>
            <a:srgbClr val="A4A3A4"/>
          </p15:clr>
        </p15:guide>
        <p15:guide id="7" pos="5357">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85432" autoAdjust="0"/>
  </p:normalViewPr>
  <p:slideViewPr>
    <p:cSldViewPr>
      <p:cViewPr varScale="1">
        <p:scale>
          <a:sx n="100" d="100"/>
          <a:sy n="100" d="100"/>
        </p:scale>
        <p:origin x="-1944" y="-84"/>
      </p:cViewPr>
      <p:guideLst>
        <p:guide orient="horz" pos="1207"/>
        <p:guide orient="horz" pos="334"/>
        <p:guide orient="horz" pos="1395"/>
        <p:guide orient="horz" pos="3935"/>
        <p:guide pos="335"/>
        <p:guide pos="1918"/>
        <p:guide pos="535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2" d="100"/>
          <a:sy n="102" d="100"/>
        </p:scale>
        <p:origin x="-355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8D56E22-24D9-4F05-83DD-DFA1D9014C50}" type="datetimeFigureOut">
              <a:rPr lang="nb-NO" smtClean="0"/>
              <a:t>25.07.2017</a:t>
            </a:fld>
            <a:endParaRPr lang="nb-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2E1DC83-0CB4-4CFA-9ABB-CA7F0ABCB38B}" type="slidenum">
              <a:rPr lang="nb-NO" smtClean="0"/>
              <a:t>‹#›</a:t>
            </a:fld>
            <a:endParaRPr lang="nb-NO"/>
          </a:p>
        </p:txBody>
      </p:sp>
    </p:spTree>
    <p:extLst>
      <p:ext uri="{BB962C8B-B14F-4D97-AF65-F5344CB8AC3E}">
        <p14:creationId xmlns:p14="http://schemas.microsoft.com/office/powerpoint/2010/main" val="279512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9188836-D6FE-4734-AD2F-452AA9DE3694}" type="datetimeFigureOut">
              <a:rPr lang="nb-NO" smtClean="0"/>
              <a:t>25.07.2017</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D601917-3419-4DE3-9AD0-7D28BBCDC02A}" type="slidenum">
              <a:rPr lang="nb-NO" smtClean="0"/>
              <a:t>‹#›</a:t>
            </a:fld>
            <a:endParaRPr lang="nb-NO"/>
          </a:p>
        </p:txBody>
      </p:sp>
    </p:spTree>
    <p:extLst>
      <p:ext uri="{BB962C8B-B14F-4D97-AF65-F5344CB8AC3E}">
        <p14:creationId xmlns:p14="http://schemas.microsoft.com/office/powerpoint/2010/main" val="403567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2687"/>
          </a:xfrm>
        </p:spPr>
      </p:sp>
      <p:sp>
        <p:nvSpPr>
          <p:cNvPr id="3" name="Plassholder for notater 2"/>
          <p:cNvSpPr>
            <a:spLocks noGrp="1"/>
          </p:cNvSpPr>
          <p:nvPr>
            <p:ph type="body" idx="1"/>
          </p:nvPr>
        </p:nvSpPr>
        <p:spPr/>
        <p:txBody>
          <a:bodyPr/>
          <a:lstStyle/>
          <a:p>
            <a:r>
              <a:rPr lang="nb-NO" baseline="0" dirty="0" smtClean="0"/>
              <a:t/>
            </a:r>
            <a:br>
              <a:rPr lang="nb-NO" baseline="0" dirty="0" smtClean="0"/>
            </a:br>
            <a:r>
              <a:rPr lang="nb-NO" baseline="0" dirty="0" smtClean="0"/>
              <a:t/>
            </a:r>
            <a:br>
              <a:rPr lang="nb-NO" baseline="0" dirty="0" smtClean="0"/>
            </a:br>
            <a:r>
              <a:rPr lang="nb-NO" baseline="0" dirty="0" smtClean="0"/>
              <a:t>Kommunenummer er det store saken folkens! Alle nye kommuner og kommuner i nye regioner skal som hovedregel få nytt kommunenummer!!</a:t>
            </a:r>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1</a:t>
            </a:fld>
            <a:endParaRPr lang="nb-NO"/>
          </a:p>
        </p:txBody>
      </p:sp>
    </p:spTree>
    <p:extLst>
      <p:ext uri="{BB962C8B-B14F-4D97-AF65-F5344CB8AC3E}">
        <p14:creationId xmlns:p14="http://schemas.microsoft.com/office/powerpoint/2010/main" val="226438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Chaffey i går;</a:t>
            </a:r>
            <a:br>
              <a:rPr lang="nb-NO" dirty="0" smtClean="0"/>
            </a:br>
            <a:r>
              <a:rPr lang="nb-NO" dirty="0" smtClean="0"/>
              <a:t>«Digitalisering handler om ledelse!»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Bredden ; Sande</a:t>
            </a:r>
            <a:r>
              <a:rPr lang="nb-NO" baseline="0" dirty="0" smtClean="0"/>
              <a:t>fjord sier sikkert litt om sin erfaring, men helse og personal var der mest tidskritisk har jeg skjønt</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Utfordring på lovgiving? </a:t>
            </a:r>
            <a:r>
              <a:rPr lang="nb-NO" dirty="0" err="1" smtClean="0"/>
              <a:t>Jft</a:t>
            </a:r>
            <a:r>
              <a:rPr lang="nb-NO" dirty="0" smtClean="0"/>
              <a:t> Kartverksjef </a:t>
            </a:r>
            <a:r>
              <a:rPr lang="nb-NO" dirty="0" err="1" smtClean="0"/>
              <a:t>Gjerstsens</a:t>
            </a:r>
            <a:r>
              <a:rPr lang="nb-NO" dirty="0" smtClean="0"/>
              <a:t> innlegg vedr e-tinglysing i går?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BRUK SJEKKLISTA!!!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www.kartverket.no/kommunereform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22</a:t>
            </a:fld>
            <a:endParaRPr lang="nb-NO"/>
          </a:p>
        </p:txBody>
      </p:sp>
    </p:spTree>
    <p:extLst>
      <p:ext uri="{BB962C8B-B14F-4D97-AF65-F5344CB8AC3E}">
        <p14:creationId xmlns:p14="http://schemas.microsoft.com/office/powerpoint/2010/main" val="3983596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Vi har fått tilskudd til å øke bemanningen med 3 årsverk inneværende år, for å jobbe i prosjektet. </a:t>
            </a:r>
            <a:br>
              <a:rPr lang="nb-NO" baseline="0" dirty="0" smtClean="0"/>
            </a:br>
            <a:r>
              <a:rPr lang="nb-NO" baseline="0" dirty="0" smtClean="0"/>
              <a:t>Stort samarbeidsprosjekt som involverer mange i kartverket; Fylkeskartkontorene i Steinkjer, Trondheim og Skien, tinglysingen, IT og MSA på Hønefoss.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Oppgradert presentasjon sendes fylkesavdelingen før sommeren!</a:t>
            </a:r>
            <a:br>
              <a:rPr lang="nb-NO" baseline="0" dirty="0" smtClean="0"/>
            </a:br>
            <a:r>
              <a:rPr lang="nb-NO" baseline="0" dirty="0" smtClean="0"/>
              <a:t>Møte i august, for å avklare roller for videre arbeid med kommune- og regionreformene. </a:t>
            </a:r>
            <a:br>
              <a:rPr lang="nb-NO" baseline="0" dirty="0" smtClean="0"/>
            </a:br>
            <a:endParaRPr lang="nb-NO" baseline="0" dirty="0" smtClean="0"/>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23</a:t>
            </a:fld>
            <a:endParaRPr lang="nb-NO"/>
          </a:p>
        </p:txBody>
      </p:sp>
    </p:spTree>
    <p:extLst>
      <p:ext uri="{BB962C8B-B14F-4D97-AF65-F5344CB8AC3E}">
        <p14:creationId xmlns:p14="http://schemas.microsoft.com/office/powerpoint/2010/main" val="369859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Bildene forteller</a:t>
            </a:r>
            <a:r>
              <a:rPr lang="nb-NO" baseline="0" dirty="0" smtClean="0"/>
              <a:t> jo sitt klare budskap. Verden har blittdigital siden 1964, og kommune – og regionreformene nå er i et stort digitalt prosjekt for alle </a:t>
            </a:r>
            <a:r>
              <a:rPr lang="nb-NO" baseline="0" dirty="0" err="1" smtClean="0"/>
              <a:t>innvolverte</a:t>
            </a:r>
            <a:endParaRPr lang="nb-NO" dirty="0"/>
          </a:p>
        </p:txBody>
      </p:sp>
      <p:sp>
        <p:nvSpPr>
          <p:cNvPr id="4" name="Plassholder for lysbildenummer 3"/>
          <p:cNvSpPr>
            <a:spLocks noGrp="1"/>
          </p:cNvSpPr>
          <p:nvPr>
            <p:ph type="sldNum" sz="quarter" idx="10"/>
          </p:nvPr>
        </p:nvSpPr>
        <p:spPr/>
        <p:txBody>
          <a:bodyPr/>
          <a:lstStyle/>
          <a:p>
            <a:fld id="{8248449B-49F5-3C4D-8212-7213E250F779}" type="slidenum">
              <a:rPr lang="en-US" smtClean="0"/>
              <a:pPr/>
              <a:t>2</a:t>
            </a:fld>
            <a:endParaRPr lang="en-US"/>
          </a:p>
        </p:txBody>
      </p:sp>
    </p:spTree>
    <p:extLst>
      <p:ext uri="{BB962C8B-B14F-4D97-AF65-F5344CB8AC3E}">
        <p14:creationId xmlns:p14="http://schemas.microsoft.com/office/powerpoint/2010/main" val="297714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2687"/>
          </a:xfrm>
        </p:spPr>
      </p:sp>
      <p:sp>
        <p:nvSpPr>
          <p:cNvPr id="3" name="Plassholder for notater 2"/>
          <p:cNvSpPr>
            <a:spLocks noGrp="1"/>
          </p:cNvSpPr>
          <p:nvPr>
            <p:ph type="body" idx="1"/>
          </p:nvPr>
        </p:nvSpPr>
        <p:spPr/>
        <p:txBody>
          <a:bodyPr/>
          <a:lstStyle/>
          <a:p>
            <a:r>
              <a:rPr lang="nn-NO" sz="1200" b="1" i="0" kern="1200" dirty="0" smtClean="0">
                <a:solidFill>
                  <a:schemeClr val="tx1"/>
                </a:solidFill>
                <a:effectLst/>
                <a:latin typeface="+mn-lt"/>
                <a:ea typeface="+mn-ea"/>
                <a:cs typeface="+mn-cs"/>
              </a:rPr>
              <a:t>Ut frå dette utfordringsbildet</a:t>
            </a:r>
            <a:r>
              <a:rPr lang="nn-NO" sz="1200" b="1" i="0" kern="1200" baseline="0" dirty="0" smtClean="0">
                <a:solidFill>
                  <a:schemeClr val="tx1"/>
                </a:solidFill>
                <a:effectLst/>
                <a:latin typeface="+mn-lt"/>
                <a:ea typeface="+mn-ea"/>
                <a:cs typeface="+mn-cs"/>
              </a:rPr>
              <a:t> begynte KV å snakke/ drøfte </a:t>
            </a:r>
            <a:r>
              <a:rPr lang="nn-NO" sz="1200" b="1" i="0" kern="1200" baseline="0" dirty="0" err="1" smtClean="0">
                <a:solidFill>
                  <a:schemeClr val="tx1"/>
                </a:solidFill>
                <a:effectLst/>
                <a:latin typeface="+mn-lt"/>
                <a:ea typeface="+mn-ea"/>
                <a:cs typeface="+mn-cs"/>
              </a:rPr>
              <a:t>problemstillinger</a:t>
            </a:r>
            <a:r>
              <a:rPr lang="nn-NO" sz="1200" b="1" i="0" kern="1200" baseline="0" dirty="0" smtClean="0">
                <a:solidFill>
                  <a:schemeClr val="tx1"/>
                </a:solidFill>
                <a:effectLst/>
                <a:latin typeface="+mn-lt"/>
                <a:ea typeface="+mn-ea"/>
                <a:cs typeface="+mn-cs"/>
              </a:rPr>
              <a:t> i SKATE</a:t>
            </a:r>
            <a:endParaRPr lang="nn-NO" sz="1200" b="1" i="0" kern="1200" dirty="0" smtClean="0">
              <a:solidFill>
                <a:schemeClr val="tx1"/>
              </a:solidFill>
              <a:effectLst/>
              <a:latin typeface="+mn-lt"/>
              <a:ea typeface="+mn-ea"/>
              <a:cs typeface="+mn-cs"/>
            </a:endParaRPr>
          </a:p>
          <a:p>
            <a:endParaRPr lang="nn-NO" sz="1200" b="1" i="0" kern="1200" dirty="0" smtClean="0">
              <a:solidFill>
                <a:schemeClr val="tx1"/>
              </a:solidFill>
              <a:effectLst/>
              <a:latin typeface="+mn-lt"/>
              <a:ea typeface="+mn-ea"/>
              <a:cs typeface="+mn-cs"/>
            </a:endParaRPr>
          </a:p>
          <a:p>
            <a:r>
              <a:rPr lang="nn-NO" sz="1200" b="1" i="0" kern="1200" dirty="0" smtClean="0">
                <a:solidFill>
                  <a:schemeClr val="tx1"/>
                </a:solidFill>
                <a:effectLst/>
                <a:latin typeface="+mn-lt"/>
                <a:ea typeface="+mn-ea"/>
                <a:cs typeface="+mn-cs"/>
              </a:rPr>
              <a:t>Skate (Styring og koordinering av tenester i e-forvaltning) er eit strategisk samarbeidsråd som skal bidra til at </a:t>
            </a:r>
            <a:r>
              <a:rPr lang="nn-NO" sz="1200" b="1" i="0" kern="1200" dirty="0" err="1" smtClean="0">
                <a:solidFill>
                  <a:schemeClr val="tx1"/>
                </a:solidFill>
                <a:effectLst/>
                <a:latin typeface="+mn-lt"/>
                <a:ea typeface="+mn-ea"/>
                <a:cs typeface="+mn-cs"/>
              </a:rPr>
              <a:t>digitaliseringa</a:t>
            </a:r>
            <a:r>
              <a:rPr lang="nn-NO" sz="1200" b="1" i="0" kern="1200" dirty="0" smtClean="0">
                <a:solidFill>
                  <a:schemeClr val="tx1"/>
                </a:solidFill>
                <a:effectLst/>
                <a:latin typeface="+mn-lt"/>
                <a:ea typeface="+mn-ea"/>
                <a:cs typeface="+mn-cs"/>
              </a:rPr>
              <a:t> av offentleg sektor blir samordna og gjev gevinstar for innbyggjarar, næringsliv og forvaltninga.</a:t>
            </a:r>
          </a:p>
          <a:p>
            <a:endParaRPr lang="nn-NO" sz="1200" b="1" i="0" kern="1200" dirty="0" smtClean="0">
              <a:solidFill>
                <a:schemeClr val="tx1"/>
              </a:solidFill>
              <a:effectLst/>
              <a:latin typeface="+mn-lt"/>
              <a:ea typeface="+mn-ea"/>
              <a:cs typeface="+mn-cs"/>
            </a:endParaRPr>
          </a:p>
          <a:p>
            <a:r>
              <a:rPr lang="nn-NO" sz="1200" b="1" i="0" kern="1200" dirty="0" smtClean="0">
                <a:solidFill>
                  <a:schemeClr val="tx1"/>
                </a:solidFill>
                <a:effectLst/>
                <a:latin typeface="+mn-lt"/>
                <a:ea typeface="+mn-ea"/>
                <a:cs typeface="+mn-cs"/>
              </a:rPr>
              <a:t>DIFI</a:t>
            </a:r>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3</a:t>
            </a:fld>
            <a:endParaRPr lang="nb-NO"/>
          </a:p>
        </p:txBody>
      </p:sp>
    </p:spTree>
    <p:extLst>
      <p:ext uri="{BB962C8B-B14F-4D97-AF65-F5344CB8AC3E}">
        <p14:creationId xmlns:p14="http://schemas.microsoft.com/office/powerpoint/2010/main" val="103036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Bestilling til Kartverket i</a:t>
            </a:r>
            <a:r>
              <a:rPr lang="nb-NO" baseline="0" dirty="0" smtClean="0"/>
              <a:t> årets tildelingsbrev fra KMD:</a:t>
            </a:r>
            <a:br>
              <a:rPr lang="nb-NO" baseline="0" dirty="0" smtClean="0"/>
            </a:br>
            <a:endParaRPr lang="nb-NO" dirty="0" smtClean="0"/>
          </a:p>
          <a:p>
            <a:r>
              <a:rPr lang="nb-NO" dirty="0" smtClean="0"/>
              <a:t>*Oppdrag</a:t>
            </a:r>
            <a:r>
              <a:rPr lang="nb-NO" baseline="0" dirty="0" smtClean="0"/>
              <a:t> 3.3.7 – Det er oppbemannet et internt prosjekt som skal samordne og gjennomføre kommune- og regionreformene i 2017 i Kartverket. Prosjektet skal sørge for at matrikkelen som nasjonal felleskomponent er oppdatert pr 1.1.2018 og at eksterne får tilgang til matrikkeldata før selve sammenslåingen nyttårshelgen.</a:t>
            </a:r>
          </a:p>
          <a:p>
            <a:endParaRPr lang="nb-NO" baseline="0" dirty="0" smtClean="0"/>
          </a:p>
          <a:p>
            <a:r>
              <a:rPr lang="nb-NO" baseline="0" dirty="0" smtClean="0"/>
              <a:t>*Oppdrag 3.3.8 – Rollen som teknisk koordinator – er en «utenriksminister – rolle». I denne rollen skal Kartverket ikke drive teknologisk utvikling av systemer. Vi skal synliggjøre, aktualiserer og </a:t>
            </a:r>
            <a:r>
              <a:rPr lang="nb-NO" baseline="0" dirty="0" err="1" smtClean="0"/>
              <a:t>framsnakke</a:t>
            </a:r>
            <a:r>
              <a:rPr lang="nb-NO" baseline="0" dirty="0" smtClean="0"/>
              <a:t> utfordringene som ligger i IKT systemer for offentlig sektor i forbindelse med reformene. Vi skal koordinere at store statlige aktører tilpasser utvikler sine systemer til å takle reformen. Vi skal videre synliggjøre HVA som må gjøres, og NÅR. Ikke HVORDAN. </a:t>
            </a:r>
            <a:endParaRPr lang="nb-NO" dirty="0" smtClean="0"/>
          </a:p>
        </p:txBody>
      </p:sp>
      <p:sp>
        <p:nvSpPr>
          <p:cNvPr id="4" name="Plassholder for lysbildenummer 3"/>
          <p:cNvSpPr>
            <a:spLocks noGrp="1"/>
          </p:cNvSpPr>
          <p:nvPr>
            <p:ph type="sldNum" sz="quarter" idx="10"/>
          </p:nvPr>
        </p:nvSpPr>
        <p:spPr/>
        <p:txBody>
          <a:bodyPr/>
          <a:lstStyle/>
          <a:p>
            <a:fld id="{8D601917-3419-4DE3-9AD0-7D28BBCDC02A}" type="slidenum">
              <a:rPr lang="nb-NO" smtClean="0"/>
              <a:t>4</a:t>
            </a:fld>
            <a:endParaRPr lang="nb-NO"/>
          </a:p>
        </p:txBody>
      </p:sp>
    </p:spTree>
    <p:extLst>
      <p:ext uri="{BB962C8B-B14F-4D97-AF65-F5344CB8AC3E}">
        <p14:creationId xmlns:p14="http://schemas.microsoft.com/office/powerpoint/2010/main" val="213383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2687"/>
          </a:xfrm>
        </p:spPr>
      </p:sp>
      <p:sp>
        <p:nvSpPr>
          <p:cNvPr id="3" name="Plassholder for notater 2"/>
          <p:cNvSpPr>
            <a:spLocks noGrp="1"/>
          </p:cNvSpPr>
          <p:nvPr>
            <p:ph type="body" idx="1"/>
          </p:nvPr>
        </p:nvSpPr>
        <p:spPr/>
        <p:txBody>
          <a:bodyPr/>
          <a:lstStyle/>
          <a:p>
            <a:pPr lvl="0"/>
            <a:r>
              <a:rPr lang="nb-NO" sz="1200" kern="1200" dirty="0" smtClean="0">
                <a:solidFill>
                  <a:schemeClr val="tx1"/>
                </a:solidFill>
                <a:effectLst/>
                <a:latin typeface="+mn-lt"/>
                <a:ea typeface="+mn-ea"/>
                <a:cs typeface="+mn-cs"/>
              </a:rPr>
              <a:t>SSB har fortsatt ansvar for tildeling av nye kommunenummer, men det formelle vedtaket gjøres av KMD.</a:t>
            </a:r>
          </a:p>
          <a:p>
            <a:pPr lvl="0"/>
            <a:r>
              <a:rPr lang="nb-NO" sz="1200" kern="1200" dirty="0" smtClean="0">
                <a:solidFill>
                  <a:schemeClr val="tx1"/>
                </a:solidFill>
                <a:effectLst/>
                <a:latin typeface="+mn-lt"/>
                <a:ea typeface="+mn-ea"/>
                <a:cs typeface="+mn-cs"/>
              </a:rPr>
              <a:t>Etter at lokale vedtak om sammenslåing er fattet oversender Fylkesmannen saken til departementet, og her vil KMD be om innspill /forslag til nytt   kommunenummer til den nye kommunen. Vedtaket om nytt kommunenummer og kommunenavn blir opplyst om i brev fra KMD. SSB vil ikke lenger sende ut et eget brev som opplyser om vedtatt kommunenummer.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Konklusjonen blir altså at KMD treffer det formelle vedtaket både når det gjelder navn og kommunenummer. SSB trekkes tidligere inn og gir råd om kommunenummer på bakgrunn av fastlagte kriterier. Det betyr at vedtaket om navn og kommunenummer gjøres samtidig av KMD og de aktuelle kommunene får tilsendt det samla vedtaket fra KMD.</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I tillegg til at</a:t>
            </a:r>
            <a:r>
              <a:rPr lang="nb-NO" sz="1200" kern="1200" baseline="0" dirty="0" smtClean="0">
                <a:solidFill>
                  <a:schemeClr val="tx1"/>
                </a:solidFill>
                <a:effectLst/>
                <a:latin typeface="+mn-lt"/>
                <a:ea typeface="+mn-ea"/>
                <a:cs typeface="+mn-cs"/>
              </a:rPr>
              <a:t> 1/3 av befolkningen flytter digital, vil også dette berøre bedrifter, organisasjoner etc. i de samme kommunene. </a:t>
            </a:r>
            <a:endParaRPr lang="nb-NO" sz="1200" kern="1200" dirty="0" smtClean="0">
              <a:solidFill>
                <a:schemeClr val="tx1"/>
              </a:solidFill>
              <a:effectLst/>
              <a:latin typeface="+mn-lt"/>
              <a:ea typeface="+mn-ea"/>
              <a:cs typeface="+mn-cs"/>
            </a:endParaRPr>
          </a:p>
          <a:p>
            <a:endParaRPr lang="nb-NO" dirty="0" smtClean="0">
              <a:effectLst/>
            </a:endParaRPr>
          </a:p>
          <a:p>
            <a:endParaRPr lang="nb-NO" dirty="0"/>
          </a:p>
        </p:txBody>
      </p:sp>
      <p:sp>
        <p:nvSpPr>
          <p:cNvPr id="4" name="Plassholder for lysbildenummer 3"/>
          <p:cNvSpPr>
            <a:spLocks noGrp="1"/>
          </p:cNvSpPr>
          <p:nvPr>
            <p:ph type="sldNum" sz="quarter" idx="10"/>
          </p:nvPr>
        </p:nvSpPr>
        <p:spPr/>
        <p:txBody>
          <a:bodyPr/>
          <a:lstStyle/>
          <a:p>
            <a:fld id="{8248449B-49F5-3C4D-8212-7213E250F779}" type="slidenum">
              <a:rPr lang="en-US" smtClean="0"/>
              <a:pPr/>
              <a:t>5</a:t>
            </a:fld>
            <a:endParaRPr lang="en-US"/>
          </a:p>
        </p:txBody>
      </p:sp>
    </p:spTree>
    <p:extLst>
      <p:ext uri="{BB962C8B-B14F-4D97-AF65-F5344CB8AC3E}">
        <p14:creationId xmlns:p14="http://schemas.microsoft.com/office/powerpoint/2010/main" val="398292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 skal sørge for å </a:t>
            </a:r>
            <a:r>
              <a:rPr lang="nb-NO" baseline="0" dirty="0" smtClean="0"/>
              <a:t>gjennomføre fire parallelle kommunesammenslåinger og en fylkessammenslåing i matrikkelen pr. 1.1.2018. </a:t>
            </a:r>
            <a:br>
              <a:rPr lang="nb-NO" baseline="0" dirty="0" smtClean="0"/>
            </a:br>
            <a:r>
              <a:rPr lang="nb-NO" baseline="0" dirty="0" smtClean="0"/>
              <a:t>For å få til dette må vi fremskaffe datagrunnlaget i matrikkelen til disse kommunene.</a:t>
            </a:r>
          </a:p>
          <a:p>
            <a:r>
              <a:rPr lang="nb-NO" baseline="0" dirty="0" smtClean="0"/>
              <a:t>Kartverket skal veilede kommune som skal slå seg i sammen (adresser, gårdsnummerserier, kretser </a:t>
            </a:r>
            <a:r>
              <a:rPr lang="nb-NO" baseline="0" dirty="0" err="1" smtClean="0"/>
              <a:t>m.m</a:t>
            </a:r>
            <a:r>
              <a:rPr lang="nb-NO"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Parallelt</a:t>
            </a:r>
            <a:r>
              <a:rPr lang="nb-NO" baseline="0" dirty="0" smtClean="0"/>
              <a:t> vil det foregå en kvalitetsheving av både grunnbok og matrikkel, bl.a. rette feil i datagrunnlaget i matrikkelen. </a:t>
            </a:r>
            <a:br>
              <a:rPr lang="nb-NO" baseline="0" dirty="0" smtClean="0"/>
            </a:br>
            <a:r>
              <a:rPr lang="nb-NO" dirty="0" smtClean="0"/>
              <a:t/>
            </a:r>
            <a:br>
              <a:rPr lang="nb-NO" dirty="0" smtClean="0"/>
            </a:br>
            <a:r>
              <a:rPr lang="nb-NO" dirty="0" smtClean="0">
                <a:effectLst/>
              </a:rPr>
              <a:t>Den tekniske kommuneendringsløsningen som ble utviklet i 2016, ble laget for å håndtere den størst tenkelige sammenslåingen i Norge; Oslo og Bærum. Det var før regionreformen… Den tekniske løsningen må derfor videreutvikles i år for å håndtere betydelig større mengder matrikkeldata videre i reformperioden. </a:t>
            </a:r>
            <a:br>
              <a:rPr lang="nb-NO" dirty="0" smtClean="0">
                <a:effectLst/>
              </a:rPr>
            </a:br>
            <a:r>
              <a:rPr lang="nb-NO" dirty="0" smtClean="0">
                <a:effectLst/>
              </a:rPr>
              <a:t>Den tekniske løsningen som videreutvikles dette året skal optimaliseres</a:t>
            </a:r>
            <a:r>
              <a:rPr lang="nb-NO" baseline="0" dirty="0" smtClean="0">
                <a:effectLst/>
              </a:rPr>
              <a:t> for å kunne slå sammen </a:t>
            </a:r>
            <a:r>
              <a:rPr lang="nb-NO" baseline="0" dirty="0" err="1" smtClean="0">
                <a:effectLst/>
              </a:rPr>
              <a:t>X</a:t>
            </a:r>
            <a:r>
              <a:rPr lang="nb-NO" baseline="0" dirty="0" smtClean="0">
                <a:effectLst/>
              </a:rPr>
              <a:t> antall kommuner og Y antall regioner parallelt i matrikkelen, og på den måten håndtere den store boomen som er ventet i 2020.  </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effectLst/>
            </a:endParaRPr>
          </a:p>
          <a:p>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6</a:t>
            </a:fld>
            <a:endParaRPr lang="nb-NO"/>
          </a:p>
        </p:txBody>
      </p:sp>
    </p:spTree>
    <p:extLst>
      <p:ext uri="{BB962C8B-B14F-4D97-AF65-F5344CB8AC3E}">
        <p14:creationId xmlns:p14="http://schemas.microsoft.com/office/powerpoint/2010/main" val="425888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Digitalisering berører i dag alle tjenesteområder i en kommune, og tjenesteproduksjonen foregår i økende grad digitalt. </a:t>
            </a:r>
            <a:br>
              <a:rPr lang="nb-NO" dirty="0" smtClean="0"/>
            </a:br>
            <a:r>
              <a:rPr lang="nb-NO" dirty="0" smtClean="0"/>
              <a:t>Hvilke digitale muligheter og utfordringer oppstår ved en kommunesammenslåing?</a:t>
            </a:r>
          </a:p>
          <a:p>
            <a:endParaRPr lang="nb-NO" dirty="0" smtClean="0"/>
          </a:p>
          <a:p>
            <a:r>
              <a:rPr lang="nb-NO" dirty="0" smtClean="0"/>
              <a:t>KS har fått kartlagt dette i prosjektet </a:t>
            </a:r>
            <a:r>
              <a:rPr lang="nb-NO" i="1" dirty="0" smtClean="0"/>
              <a:t>Digitale konsekvenser av en kommunesammenslåing</a:t>
            </a:r>
            <a:r>
              <a:rPr lang="nb-NO" dirty="0" smtClean="0"/>
              <a:t>, utført av PA </a:t>
            </a:r>
            <a:r>
              <a:rPr lang="nb-NO" dirty="0" err="1" smtClean="0"/>
              <a:t>Consulting</a:t>
            </a:r>
            <a:r>
              <a:rPr lang="nb-NO" baseline="0" dirty="0" smtClean="0"/>
              <a:t> høsten 2016.</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7</a:t>
            </a:fld>
            <a:endParaRPr lang="nb-NO"/>
          </a:p>
        </p:txBody>
      </p:sp>
    </p:spTree>
    <p:extLst>
      <p:ext uri="{BB962C8B-B14F-4D97-AF65-F5344CB8AC3E}">
        <p14:creationId xmlns:p14="http://schemas.microsoft.com/office/powerpoint/2010/main" val="92914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8</a:t>
            </a:fld>
            <a:endParaRPr lang="nb-NO"/>
          </a:p>
        </p:txBody>
      </p:sp>
    </p:spTree>
    <p:extLst>
      <p:ext uri="{BB962C8B-B14F-4D97-AF65-F5344CB8AC3E}">
        <p14:creationId xmlns:p14="http://schemas.microsoft.com/office/powerpoint/2010/main" val="406045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Digitalisering berører i dag alle tjenesteområder i en kommune, og tjenesteproduksjonen foregår i økende grad digitalt. </a:t>
            </a:r>
            <a:br>
              <a:rPr lang="nb-NO" dirty="0" smtClean="0"/>
            </a:br>
            <a:r>
              <a:rPr lang="nb-NO" dirty="0" smtClean="0"/>
              <a:t>Hvilke digitale muligheter og utfordringer oppstår ved en kommunesammenslåing?</a:t>
            </a:r>
          </a:p>
          <a:p>
            <a:endParaRPr lang="nb-NO" dirty="0" smtClean="0"/>
          </a:p>
          <a:p>
            <a:r>
              <a:rPr lang="nb-NO" dirty="0" smtClean="0"/>
              <a:t>KS har fått kartlagt dette i prosjektet </a:t>
            </a:r>
            <a:r>
              <a:rPr lang="nb-NO" i="1" dirty="0" smtClean="0"/>
              <a:t>Digitale konsekvenser av en kommunesammenslåing</a:t>
            </a:r>
            <a:r>
              <a:rPr lang="nb-NO" dirty="0" smtClean="0"/>
              <a:t>, utført av PA </a:t>
            </a:r>
            <a:r>
              <a:rPr lang="nb-NO" dirty="0" err="1" smtClean="0"/>
              <a:t>Consulting</a:t>
            </a:r>
            <a:r>
              <a:rPr lang="nb-NO" baseline="0" dirty="0" smtClean="0"/>
              <a:t> høsten 2016.</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9</a:t>
            </a:fld>
            <a:endParaRPr lang="nb-NO"/>
          </a:p>
        </p:txBody>
      </p:sp>
    </p:spTree>
    <p:extLst>
      <p:ext uri="{BB962C8B-B14F-4D97-AF65-F5344CB8AC3E}">
        <p14:creationId xmlns:p14="http://schemas.microsoft.com/office/powerpoint/2010/main" val="3185934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 Layou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3236913" y="538163"/>
            <a:ext cx="5262562" cy="1485900"/>
          </a:xfrm>
          <a:prstGeom prst="rect">
            <a:avLst/>
          </a:prstGeom>
          <a:effectLst>
            <a:outerShdw blurRad="12700" dist="12700" dir="5400000" algn="tl" rotWithShape="0">
              <a:schemeClr val="bg1"/>
            </a:outerShdw>
          </a:effectLst>
        </p:spPr>
        <p:txBody>
          <a:bodyPr vert="horz" lIns="0" tIns="0" rIns="0" bIns="0">
            <a:normAutofit/>
          </a:bodyPr>
          <a:lstStyle>
            <a:lvl1pPr marL="0" indent="0">
              <a:buNone/>
              <a:defRPr sz="4800" b="1" baseline="0">
                <a:solidFill>
                  <a:srgbClr val="4B4E4B"/>
                </a:solidFill>
              </a:defRPr>
            </a:lvl1pPr>
          </a:lstStyle>
          <a:p>
            <a:pPr lvl="0"/>
            <a:r>
              <a:rPr lang="en-US" dirty="0" smtClean="0"/>
              <a:t>Click to edit Header title</a:t>
            </a:r>
            <a:endParaRPr lang="en-US" dirty="0"/>
          </a:p>
        </p:txBody>
      </p:sp>
      <p:sp>
        <p:nvSpPr>
          <p:cNvPr id="17" name="Text Placeholder 16"/>
          <p:cNvSpPr>
            <a:spLocks noGrp="1"/>
          </p:cNvSpPr>
          <p:nvPr>
            <p:ph type="body" sz="quarter" idx="12"/>
          </p:nvPr>
        </p:nvSpPr>
        <p:spPr>
          <a:xfrm>
            <a:off x="3227389" y="2185988"/>
            <a:ext cx="5272086" cy="458174"/>
          </a:xfrm>
          <a:prstGeom prst="rect">
            <a:avLst/>
          </a:prstGeom>
        </p:spPr>
        <p:txBody>
          <a:bodyPr vert="horz" lIns="0" tIns="0" rIns="0" bIns="0"/>
          <a:lstStyle>
            <a:lvl1pPr marL="0" indent="0" algn="r">
              <a:buNone/>
              <a:defRPr sz="1600" i="1">
                <a:solidFill>
                  <a:srgbClr val="4A4A4A"/>
                </a:solidFill>
                <a:effectLst>
                  <a:outerShdw blurRad="12700" dist="12700" dir="5400000" algn="tl" rotWithShape="0">
                    <a:schemeClr val="bg1"/>
                  </a:outerShdw>
                </a:effectLst>
              </a:defRPr>
            </a:lvl1pPr>
          </a:lstStyle>
          <a:p>
            <a:pPr lvl="0"/>
            <a:r>
              <a:rPr lang="nb-NO" smtClean="0"/>
              <a:t>Klikk for å redigere tekststiler i malen</a:t>
            </a:r>
          </a:p>
        </p:txBody>
      </p:sp>
      <p:sp>
        <p:nvSpPr>
          <p:cNvPr id="10" name="Picture Placeholder 9"/>
          <p:cNvSpPr>
            <a:spLocks noGrp="1"/>
          </p:cNvSpPr>
          <p:nvPr>
            <p:ph type="pic" sz="quarter" idx="10"/>
          </p:nvPr>
        </p:nvSpPr>
        <p:spPr>
          <a:xfrm>
            <a:off x="0" y="2746377"/>
            <a:ext cx="9144000" cy="4017964"/>
          </a:xfrm>
          <a:prstGeom prst="rect">
            <a:avLst/>
          </a:prstGeom>
        </p:spPr>
        <p:txBody>
          <a:bodyPr vert="horz"/>
          <a:lstStyle/>
          <a:p>
            <a:r>
              <a:rPr lang="nb-NO" smtClean="0"/>
              <a:t>Klikk ikonet for å legge til et bilde</a:t>
            </a:r>
            <a:endParaRPr lang="en-US" dirty="0"/>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10" y="465776"/>
            <a:ext cx="2061120" cy="1636591"/>
          </a:xfrm>
          <a:prstGeom prst="rect">
            <a:avLst/>
          </a:prstGeom>
        </p:spPr>
      </p:pic>
      <p:pic>
        <p:nvPicPr>
          <p:cNvPr id="6" name="Bild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331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rafer uten titel">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571500" y="539750"/>
            <a:ext cx="7927975" cy="5697538"/>
          </a:xfrm>
          <a:prstGeom prst="rect">
            <a:avLst/>
          </a:prstGeom>
        </p:spPr>
        <p:txBody>
          <a:bodyPr vert="horz"/>
          <a:lstStyle/>
          <a:p>
            <a:r>
              <a:rPr lang="nb-NO" smtClean="0"/>
              <a:t>Klikk ikonet for å legge til et diagram</a:t>
            </a:r>
            <a:endParaRPr lang="en-US" dirty="0"/>
          </a:p>
        </p:txBody>
      </p:sp>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422088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afer med titel">
    <p:spTree>
      <p:nvGrpSpPr>
        <p:cNvPr id="1" name=""/>
        <p:cNvGrpSpPr/>
        <p:nvPr/>
      </p:nvGrpSpPr>
      <p:grpSpPr>
        <a:xfrm>
          <a:off x="0" y="0"/>
          <a:ext cx="0" cy="0"/>
          <a:chOff x="0" y="0"/>
          <a:chExt cx="0" cy="0"/>
        </a:xfrm>
      </p:grpSpPr>
      <p:sp>
        <p:nvSpPr>
          <p:cNvPr id="2" name="Title 1"/>
          <p:cNvSpPr>
            <a:spLocks noGrp="1"/>
          </p:cNvSpPr>
          <p:nvPr>
            <p:ph type="title"/>
          </p:nvPr>
        </p:nvSpPr>
        <p:spPr>
          <a:xfrm>
            <a:off x="571501" y="547691"/>
            <a:ext cx="7924362" cy="1344610"/>
          </a:xfrm>
        </p:spPr>
        <p:txBody>
          <a:bodyPr/>
          <a:lstStyle/>
          <a:p>
            <a:r>
              <a:rPr lang="nb-NO" smtClean="0"/>
              <a:t>Klikk for å redigere tittelstil</a:t>
            </a:r>
            <a:endParaRPr lang="en-US" dirty="0"/>
          </a:p>
        </p:txBody>
      </p:sp>
      <p:sp>
        <p:nvSpPr>
          <p:cNvPr id="3" name="Chart Placeholder 3"/>
          <p:cNvSpPr>
            <a:spLocks noGrp="1"/>
          </p:cNvSpPr>
          <p:nvPr>
            <p:ph type="chart" sz="quarter" idx="10"/>
          </p:nvPr>
        </p:nvSpPr>
        <p:spPr>
          <a:xfrm>
            <a:off x="571500" y="2185988"/>
            <a:ext cx="7927975" cy="4051300"/>
          </a:xfrm>
          <a:prstGeom prst="rect">
            <a:avLst/>
          </a:prstGeom>
        </p:spPr>
        <p:txBody>
          <a:bodyPr vert="horz"/>
          <a:lstStyle/>
          <a:p>
            <a:r>
              <a:rPr lang="nb-NO" smtClean="0"/>
              <a:t>Klikk ikonet for å legge til et diagram</a:t>
            </a:r>
            <a:endParaRPr lang="en-US" dirty="0"/>
          </a:p>
        </p:txBody>
      </p:sp>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121136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Plassholder for innhold 5"/>
          <p:cNvSpPr>
            <a:spLocks noGrp="1"/>
          </p:cNvSpPr>
          <p:nvPr>
            <p:ph sz="quarter" idx="10" hasCustomPrompt="1"/>
          </p:nvPr>
        </p:nvSpPr>
        <p:spPr>
          <a:xfrm>
            <a:off x="0" y="0"/>
            <a:ext cx="9144000" cy="6858000"/>
          </a:xfrm>
          <a:prstGeom prst="rect">
            <a:avLst/>
          </a:prstGeom>
          <a:solidFill>
            <a:schemeClr val="tx1">
              <a:alpha val="72000"/>
            </a:schemeClr>
          </a:solidFill>
        </p:spPr>
        <p:txBody>
          <a:bodyPr/>
          <a:lstStyle>
            <a:lvl1pPr marL="0" indent="0">
              <a:buNone/>
              <a:defRPr/>
            </a:lvl1pPr>
          </a:lstStyle>
          <a:p>
            <a:pPr lvl="0"/>
            <a:r>
              <a:rPr lang="nb-NO" dirty="0" smtClean="0"/>
              <a:t> </a:t>
            </a:r>
            <a:endParaRPr lang="nb-NO" dirty="0"/>
          </a:p>
        </p:txBody>
      </p:sp>
      <p:sp>
        <p:nvSpPr>
          <p:cNvPr id="8" name="Plassholder for bilde 7"/>
          <p:cNvSpPr>
            <a:spLocks noGrp="1"/>
          </p:cNvSpPr>
          <p:nvPr>
            <p:ph type="pic" sz="quarter" idx="11" hasCustomPrompt="1"/>
          </p:nvPr>
        </p:nvSpPr>
        <p:spPr>
          <a:xfrm>
            <a:off x="1619673" y="1844824"/>
            <a:ext cx="5904656" cy="3240360"/>
          </a:xfrm>
          <a:prstGeom prst="rect">
            <a:avLst/>
          </a:prstGeom>
          <a:effectLst>
            <a:outerShdw blurRad="50800" dist="38100" dir="2700000" algn="tl" rotWithShape="0">
              <a:prstClr val="black">
                <a:alpha val="48000"/>
              </a:prstClr>
            </a:outerShdw>
          </a:effectLst>
        </p:spPr>
        <p:txBody>
          <a:bodyPr/>
          <a:lstStyle/>
          <a:p>
            <a:r>
              <a:rPr lang="nb-NO" dirty="0" smtClean="0"/>
              <a:t> </a:t>
            </a:r>
            <a:endParaRPr lang="nb-NO" dirty="0"/>
          </a:p>
        </p:txBody>
      </p:sp>
    </p:spTree>
    <p:extLst>
      <p:ext uri="{BB962C8B-B14F-4D97-AF65-F5344CB8AC3E}">
        <p14:creationId xmlns:p14="http://schemas.microsoft.com/office/powerpoint/2010/main" val="322399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or tekst Grønn">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Content Placeholder 9"/>
          <p:cNvSpPr>
            <a:spLocks noGrp="1"/>
          </p:cNvSpPr>
          <p:nvPr>
            <p:ph sz="quarter" idx="10"/>
          </p:nvPr>
        </p:nvSpPr>
        <p:spPr>
          <a:xfrm>
            <a:off x="571501" y="539750"/>
            <a:ext cx="7927975" cy="5697538"/>
          </a:xfrm>
          <a:prstGeom prst="rect">
            <a:avLst/>
          </a:prstGeom>
        </p:spPr>
        <p:txBody>
          <a:bodyPr vert="horz" lIns="0" tIns="0" rIns="0" bIns="0" anchor="ctr">
            <a:normAutofit/>
          </a:bodyPr>
          <a:lstStyle>
            <a:lvl1pPr marL="0" indent="0" algn="ctr">
              <a:buNone/>
              <a:defRPr sz="9600" b="1">
                <a:solidFill>
                  <a:schemeClr val="bg1"/>
                </a:solidFill>
              </a:defRPr>
            </a:lvl1pPr>
            <a:lvl2pPr marL="457200" indent="0">
              <a:buNone/>
              <a:defRPr sz="7200" b="1">
                <a:solidFill>
                  <a:schemeClr val="bg1"/>
                </a:solidFill>
              </a:defRPr>
            </a:lvl2pPr>
            <a:lvl3pPr marL="914400" indent="0">
              <a:buNone/>
              <a:defRPr sz="7200" b="1">
                <a:solidFill>
                  <a:schemeClr val="bg1"/>
                </a:solidFill>
              </a:defRPr>
            </a:lvl3pPr>
            <a:lvl4pPr marL="1371600" indent="0">
              <a:buNone/>
              <a:defRPr sz="7200" b="1">
                <a:solidFill>
                  <a:schemeClr val="bg1"/>
                </a:solidFill>
              </a:defRPr>
            </a:lvl4pPr>
            <a:lvl5pPr marL="1828800" indent="0">
              <a:buNone/>
              <a:defRPr sz="7200" b="1">
                <a:solidFill>
                  <a:schemeClr val="bg1"/>
                </a:solidFill>
              </a:defRPr>
            </a:lvl5pPr>
          </a:lstStyle>
          <a:p>
            <a:pPr lvl="0"/>
            <a:r>
              <a:rPr lang="nb-NO" smtClean="0"/>
              <a:t>Klikk for å redigere tekststiler i malen</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9260" y="6303219"/>
            <a:ext cx="256276" cy="356616"/>
          </a:xfrm>
          <a:prstGeom prst="rect">
            <a:avLst/>
          </a:prstGeom>
        </p:spPr>
      </p:pic>
    </p:spTree>
    <p:extLst>
      <p:ext uri="{BB962C8B-B14F-4D97-AF65-F5344CB8AC3E}">
        <p14:creationId xmlns:p14="http://schemas.microsoft.com/office/powerpoint/2010/main" val="410523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or tekst Blå">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Content Placeholder 9"/>
          <p:cNvSpPr>
            <a:spLocks noGrp="1"/>
          </p:cNvSpPr>
          <p:nvPr>
            <p:ph sz="quarter" idx="10"/>
          </p:nvPr>
        </p:nvSpPr>
        <p:spPr>
          <a:xfrm>
            <a:off x="571501" y="539750"/>
            <a:ext cx="7927975" cy="5697538"/>
          </a:xfrm>
          <a:prstGeom prst="rect">
            <a:avLst/>
          </a:prstGeom>
        </p:spPr>
        <p:txBody>
          <a:bodyPr vert="horz" lIns="0" tIns="0" rIns="0" bIns="0" anchor="ctr">
            <a:normAutofit/>
          </a:bodyPr>
          <a:lstStyle>
            <a:lvl1pPr marL="0" indent="0" algn="ctr">
              <a:buNone/>
              <a:defRPr sz="9600" b="1">
                <a:solidFill>
                  <a:schemeClr val="bg1"/>
                </a:solidFill>
              </a:defRPr>
            </a:lvl1pPr>
            <a:lvl2pPr marL="457200" indent="0">
              <a:buNone/>
              <a:defRPr sz="7200" b="1">
                <a:solidFill>
                  <a:schemeClr val="bg1"/>
                </a:solidFill>
              </a:defRPr>
            </a:lvl2pPr>
            <a:lvl3pPr marL="914400" indent="0">
              <a:buNone/>
              <a:defRPr sz="7200" b="1">
                <a:solidFill>
                  <a:schemeClr val="bg1"/>
                </a:solidFill>
              </a:defRPr>
            </a:lvl3pPr>
            <a:lvl4pPr marL="1371600" indent="0">
              <a:buNone/>
              <a:defRPr sz="7200" b="1">
                <a:solidFill>
                  <a:schemeClr val="bg1"/>
                </a:solidFill>
              </a:defRPr>
            </a:lvl4pPr>
            <a:lvl5pPr marL="1828800" indent="0">
              <a:buNone/>
              <a:defRPr sz="7200" b="1">
                <a:solidFill>
                  <a:schemeClr val="bg1"/>
                </a:solidFill>
              </a:defRPr>
            </a:lvl5pPr>
          </a:lstStyle>
          <a:p>
            <a:pPr lvl="0"/>
            <a:r>
              <a:rPr lang="nb-NO" smtClean="0"/>
              <a:t>Klikk for å redigere tekststiler i malen</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9260" y="6303219"/>
            <a:ext cx="256276" cy="356616"/>
          </a:xfrm>
          <a:prstGeom prst="rect">
            <a:avLst/>
          </a:prstGeom>
        </p:spPr>
      </p:pic>
    </p:spTree>
    <p:extLst>
      <p:ext uri="{BB962C8B-B14F-4D97-AF65-F5344CB8AC3E}">
        <p14:creationId xmlns:p14="http://schemas.microsoft.com/office/powerpoint/2010/main" val="33449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ontent Placeholder 9"/>
          <p:cNvSpPr>
            <a:spLocks noGrp="1"/>
          </p:cNvSpPr>
          <p:nvPr>
            <p:ph sz="quarter" idx="10"/>
          </p:nvPr>
        </p:nvSpPr>
        <p:spPr>
          <a:xfrm>
            <a:off x="571501" y="539750"/>
            <a:ext cx="7927975" cy="5697538"/>
          </a:xfrm>
          <a:prstGeom prst="rect">
            <a:avLst/>
          </a:prstGeom>
        </p:spPr>
        <p:txBody>
          <a:bodyPr vert="horz" lIns="0" tIns="0" rIns="0" bIns="0" anchor="ctr">
            <a:normAutofit/>
          </a:bodyPr>
          <a:lstStyle>
            <a:lvl1pPr marL="0" indent="0" algn="ctr">
              <a:buNone/>
              <a:defRPr sz="9600" b="1">
                <a:solidFill>
                  <a:schemeClr val="bg1"/>
                </a:solidFill>
              </a:defRPr>
            </a:lvl1pPr>
            <a:lvl2pPr marL="457200" indent="0">
              <a:buNone/>
              <a:defRPr sz="7200" b="1">
                <a:solidFill>
                  <a:schemeClr val="bg1"/>
                </a:solidFill>
              </a:defRPr>
            </a:lvl2pPr>
            <a:lvl3pPr marL="914400" indent="0">
              <a:buNone/>
              <a:defRPr sz="7200" b="1">
                <a:solidFill>
                  <a:schemeClr val="bg1"/>
                </a:solidFill>
              </a:defRPr>
            </a:lvl3pPr>
            <a:lvl4pPr marL="1371600" indent="0">
              <a:buNone/>
              <a:defRPr sz="7200" b="1">
                <a:solidFill>
                  <a:schemeClr val="bg1"/>
                </a:solidFill>
              </a:defRPr>
            </a:lvl4pPr>
            <a:lvl5pPr marL="1828800" indent="0">
              <a:buNone/>
              <a:defRPr sz="7200" b="1">
                <a:solidFill>
                  <a:schemeClr val="bg1"/>
                </a:solidFill>
              </a:defRPr>
            </a:lvl5pPr>
          </a:lstStyle>
          <a:p>
            <a:pPr lvl="0"/>
            <a:r>
              <a:rPr lang="nb-NO" smtClean="0"/>
              <a:t>Klikk for å redigere tekststiler i malen</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447"/>
          <a:stretch/>
        </p:blipFill>
        <p:spPr>
          <a:xfrm>
            <a:off x="140400" y="6303219"/>
            <a:ext cx="256276" cy="356616"/>
          </a:xfrm>
          <a:prstGeom prst="rect">
            <a:avLst/>
          </a:prstGeom>
        </p:spPr>
      </p:pic>
    </p:spTree>
    <p:extLst>
      <p:ext uri="{BB962C8B-B14F-4D97-AF65-F5344CB8AC3E}">
        <p14:creationId xmlns:p14="http://schemas.microsoft.com/office/powerpoint/2010/main" val="412405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B2EDE960-72EA-DF44-9FF4-E6630CA23AFA}" type="slidenum">
              <a:rPr lang="en-GB"/>
              <a:pPr>
                <a:defRPr/>
              </a:pPr>
              <a:t>‹#›</a:t>
            </a:fld>
            <a:endParaRPr lang="en-GB"/>
          </a:p>
        </p:txBody>
      </p:sp>
    </p:spTree>
    <p:extLst>
      <p:ext uri="{BB962C8B-B14F-4D97-AF65-F5344CB8AC3E}">
        <p14:creationId xmlns:p14="http://schemas.microsoft.com/office/powerpoint/2010/main" val="32715438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og sitat">
    <p:spTree>
      <p:nvGrpSpPr>
        <p:cNvPr id="1" name=""/>
        <p:cNvGrpSpPr/>
        <p:nvPr/>
      </p:nvGrpSpPr>
      <p:grpSpPr>
        <a:xfrm>
          <a:off x="0" y="0"/>
          <a:ext cx="0" cy="0"/>
          <a:chOff x="0" y="0"/>
          <a:chExt cx="0" cy="0"/>
        </a:xfrm>
      </p:grpSpPr>
      <p:sp>
        <p:nvSpPr>
          <p:cNvPr id="2" name="Title 1"/>
          <p:cNvSpPr>
            <a:spLocks noGrp="1"/>
          </p:cNvSpPr>
          <p:nvPr>
            <p:ph type="ctrTitle"/>
          </p:nvPr>
        </p:nvSpPr>
        <p:spPr>
          <a:xfrm>
            <a:off x="574678" y="550269"/>
            <a:ext cx="7924799" cy="1341907"/>
          </a:xfrm>
          <a:prstGeom prst="rect">
            <a:avLst/>
          </a:prstGeom>
        </p:spPr>
        <p:txBody>
          <a:bodyPr wrap="square" lIns="0" tIns="0" rIns="0" bIns="0">
            <a:normAutofit/>
          </a:bodyPr>
          <a:lstStyle>
            <a:lvl1pPr>
              <a:defRPr sz="4800"/>
            </a:lvl1pPr>
          </a:lstStyle>
          <a:p>
            <a:r>
              <a:rPr lang="nb-NO" smtClean="0"/>
              <a:t>Klikk for å redigere tittelstil</a:t>
            </a:r>
            <a:endParaRPr lang="en-US" dirty="0"/>
          </a:p>
        </p:txBody>
      </p:sp>
      <p:sp>
        <p:nvSpPr>
          <p:cNvPr id="3" name="Subtitle 2"/>
          <p:cNvSpPr>
            <a:spLocks noGrp="1"/>
          </p:cNvSpPr>
          <p:nvPr>
            <p:ph type="subTitle" idx="1"/>
          </p:nvPr>
        </p:nvSpPr>
        <p:spPr>
          <a:xfrm>
            <a:off x="574678" y="2209486"/>
            <a:ext cx="7924799" cy="4027804"/>
          </a:xfrm>
          <a:prstGeom prst="rect">
            <a:avLst/>
          </a:prstGeom>
        </p:spPr>
        <p:txBody>
          <a:bodyPr lIns="0" tIns="0" rIns="0" bIns="0"/>
          <a:lstStyle>
            <a:lvl1pPr marL="0" indent="0" algn="l">
              <a:buNone/>
              <a:defRPr sz="2400">
                <a:solidFill>
                  <a:srgbClr val="4A4A4A"/>
                </a:solidFill>
                <a:effectLst>
                  <a:outerShdw blurRad="12700" dist="12700" dir="5400000" algn="tl" rotWithShape="0">
                    <a:schemeClr val="bg1"/>
                  </a:outerShdw>
                </a:effectLst>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894" y="6350001"/>
            <a:ext cx="1001120" cy="341020"/>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894" y="6350001"/>
            <a:ext cx="1001120" cy="341020"/>
          </a:xfrm>
          <a:prstGeom prst="rect">
            <a:avLst/>
          </a:prstGeom>
        </p:spPr>
      </p:pic>
    </p:spTree>
    <p:extLst>
      <p:ext uri="{BB962C8B-B14F-4D97-AF65-F5344CB8AC3E}">
        <p14:creationId xmlns:p14="http://schemas.microsoft.com/office/powerpoint/2010/main" val="8474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628650" y="6356351"/>
            <a:ext cx="2057400" cy="365125"/>
          </a:xfrm>
          <a:prstGeom prst="rect">
            <a:avLst/>
          </a:prstGeom>
        </p:spPr>
        <p:txBody>
          <a:bodyPr/>
          <a:lstStyle/>
          <a:p>
            <a:fld id="{EDB36861-F86E-48D6-A9B2-38483A921280}" type="datetimeFigureOut">
              <a:rPr lang="nb-NO" smtClean="0"/>
              <a:t>25.07.2017</a:t>
            </a:fld>
            <a:endParaRPr lang="nb-NO"/>
          </a:p>
        </p:txBody>
      </p:sp>
      <p:sp>
        <p:nvSpPr>
          <p:cNvPr id="3" name="Plassholder for bunntekst 2"/>
          <p:cNvSpPr>
            <a:spLocks noGrp="1"/>
          </p:cNvSpPr>
          <p:nvPr>
            <p:ph type="ftr" sz="quarter" idx="11"/>
          </p:nvPr>
        </p:nvSpPr>
        <p:spPr>
          <a:xfrm>
            <a:off x="3028950" y="6356351"/>
            <a:ext cx="3086100" cy="365125"/>
          </a:xfrm>
          <a:prstGeom prst="rect">
            <a:avLst/>
          </a:prstGeom>
        </p:spPr>
        <p:txBody>
          <a:bodyPr/>
          <a:lstStyle/>
          <a:p>
            <a:endParaRPr lang="nb-NO"/>
          </a:p>
        </p:txBody>
      </p:sp>
      <p:sp>
        <p:nvSpPr>
          <p:cNvPr id="4" name="Plassholder for lysbildenummer 3"/>
          <p:cNvSpPr>
            <a:spLocks noGrp="1"/>
          </p:cNvSpPr>
          <p:nvPr>
            <p:ph type="sldNum" sz="quarter" idx="12"/>
          </p:nvPr>
        </p:nvSpPr>
        <p:spPr>
          <a:xfrm>
            <a:off x="6457950" y="6356351"/>
            <a:ext cx="2057400" cy="365125"/>
          </a:xfrm>
          <a:prstGeom prst="rect">
            <a:avLst/>
          </a:prstGeom>
        </p:spPr>
        <p:txBody>
          <a:bodyPr/>
          <a:lstStyle/>
          <a:p>
            <a:fld id="{8F7947A8-6461-49F0-AB76-E646C2B8C66B}" type="slidenum">
              <a:rPr lang="nb-NO" smtClean="0"/>
              <a:t>‹#›</a:t>
            </a:fld>
            <a:endParaRPr lang="nb-NO"/>
          </a:p>
        </p:txBody>
      </p:sp>
    </p:spTree>
    <p:extLst>
      <p:ext uri="{BB962C8B-B14F-4D97-AF65-F5344CB8AC3E}">
        <p14:creationId xmlns:p14="http://schemas.microsoft.com/office/powerpoint/2010/main" val="421751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el, plass til custom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539750"/>
            <a:ext cx="7924800" cy="1352550"/>
          </a:xfrm>
          <a:prstGeom prst="rect">
            <a:avLst/>
          </a:prstGeom>
        </p:spPr>
        <p:txBody>
          <a:bodyPr>
            <a:normAutofit/>
          </a:bodyPr>
          <a:lstStyle/>
          <a:p>
            <a:r>
              <a:rPr lang="nb-NO" smtClean="0"/>
              <a:t>Klikk for å redigere tittelstil</a:t>
            </a:r>
            <a:endParaRPr lang="en-US" dirty="0"/>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258737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kst layout 1">
    <p:spTree>
      <p:nvGrpSpPr>
        <p:cNvPr id="1" name=""/>
        <p:cNvGrpSpPr/>
        <p:nvPr/>
      </p:nvGrpSpPr>
      <p:grpSpPr>
        <a:xfrm>
          <a:off x="0" y="0"/>
          <a:ext cx="0" cy="0"/>
          <a:chOff x="0" y="0"/>
          <a:chExt cx="0" cy="0"/>
        </a:xfrm>
      </p:grpSpPr>
      <p:sp>
        <p:nvSpPr>
          <p:cNvPr id="2" name="Title 1"/>
          <p:cNvSpPr>
            <a:spLocks noGrp="1"/>
          </p:cNvSpPr>
          <p:nvPr>
            <p:ph type="title"/>
          </p:nvPr>
        </p:nvSpPr>
        <p:spPr>
          <a:xfrm>
            <a:off x="574676" y="538165"/>
            <a:ext cx="7918713" cy="1354137"/>
          </a:xfrm>
          <a:prstGeom prst="rect">
            <a:avLst/>
          </a:prstGeom>
        </p:spPr>
        <p:txBody>
          <a:bodyPr>
            <a:normAutofit/>
          </a:bodyPr>
          <a:lstStyle>
            <a:lvl1pPr>
              <a:defRPr sz="4800"/>
            </a:lvl1pPr>
          </a:lstStyle>
          <a:p>
            <a:r>
              <a:rPr lang="nb-NO" smtClean="0"/>
              <a:t>Klikk for å redigere tittelstil</a:t>
            </a:r>
            <a:endParaRPr lang="en-US" dirty="0"/>
          </a:p>
        </p:txBody>
      </p:sp>
      <p:sp>
        <p:nvSpPr>
          <p:cNvPr id="7" name="Content Placeholder 6"/>
          <p:cNvSpPr>
            <a:spLocks noGrp="1"/>
          </p:cNvSpPr>
          <p:nvPr>
            <p:ph sz="quarter" idx="10"/>
          </p:nvPr>
        </p:nvSpPr>
        <p:spPr>
          <a:xfrm>
            <a:off x="3227389" y="2204864"/>
            <a:ext cx="5272086" cy="4032424"/>
          </a:xfrm>
          <a:prstGeom prst="rect">
            <a:avLst/>
          </a:prstGeom>
        </p:spPr>
        <p:txBody>
          <a:bodyPr vert="horz"/>
          <a:lstStyle>
            <a:lvl1pPr marL="342900" indent="-342900">
              <a:buClr>
                <a:srgbClr val="168035"/>
              </a:buClr>
              <a:buSzPct val="150000"/>
              <a:buFont typeface="Arial"/>
              <a:buChar char="•"/>
              <a:defRPr sz="1800"/>
            </a:lvl1pPr>
            <a:lvl2pPr marL="742950" indent="-285750">
              <a:buClr>
                <a:srgbClr val="168035"/>
              </a:buClr>
              <a:buSzPct val="150000"/>
              <a:buFont typeface="Arial"/>
              <a:buChar char="•"/>
              <a:defRPr sz="1800"/>
            </a:lvl2pPr>
            <a:lvl3pPr marL="1143000" indent="-228600">
              <a:buClr>
                <a:srgbClr val="168035"/>
              </a:buClr>
              <a:buSzPct val="150000"/>
              <a:buFont typeface="Arial"/>
              <a:buChar char="•"/>
              <a:defRPr sz="1800"/>
            </a:lvl3pPr>
            <a:lvl4pPr marL="1600200" indent="-228600">
              <a:buClr>
                <a:srgbClr val="168035"/>
              </a:buClr>
              <a:buSzPct val="150000"/>
              <a:buFont typeface="Arial"/>
              <a:buChar char="•"/>
              <a:defRPr sz="1800"/>
            </a:lvl4pPr>
            <a:lvl5pPr marL="2057400" indent="-228600">
              <a:buClr>
                <a:srgbClr val="168035"/>
              </a:buClr>
              <a:buSzPct val="150000"/>
              <a:buFont typeface="Arial"/>
              <a:buChar char="•"/>
              <a:defRPr sz="18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10" name="Content Placeholder 6"/>
          <p:cNvSpPr>
            <a:spLocks noGrp="1"/>
          </p:cNvSpPr>
          <p:nvPr>
            <p:ph sz="quarter" idx="11"/>
          </p:nvPr>
        </p:nvSpPr>
        <p:spPr>
          <a:xfrm>
            <a:off x="571501" y="2204864"/>
            <a:ext cx="2487613" cy="4032424"/>
          </a:xfrm>
          <a:prstGeom prst="rect">
            <a:avLst/>
          </a:prstGeom>
        </p:spPr>
        <p:txBody>
          <a:bodyPr vert="horz"/>
          <a:lstStyle>
            <a:lvl1pPr marL="342900" indent="-342900">
              <a:buClr>
                <a:srgbClr val="168035"/>
              </a:buClr>
              <a:buSzPct val="150000"/>
              <a:buFont typeface="Arial"/>
              <a:buChar char="•"/>
              <a:defRPr sz="1800"/>
            </a:lvl1pPr>
            <a:lvl2pPr marL="742950" indent="-285750">
              <a:buClr>
                <a:srgbClr val="168035"/>
              </a:buClr>
              <a:buSzPct val="150000"/>
              <a:buFont typeface="Arial"/>
              <a:buChar char="•"/>
              <a:defRPr sz="1800"/>
            </a:lvl2pPr>
            <a:lvl3pPr marL="1143000" indent="-228600">
              <a:buClr>
                <a:srgbClr val="168035"/>
              </a:buClr>
              <a:buSzPct val="150000"/>
              <a:buFont typeface="Arial"/>
              <a:buChar char="•"/>
              <a:defRPr sz="1800"/>
            </a:lvl3pPr>
            <a:lvl4pPr marL="1600200" indent="-228600">
              <a:buClr>
                <a:srgbClr val="168035"/>
              </a:buClr>
              <a:buSzPct val="150000"/>
              <a:buFont typeface="Arial"/>
              <a:buChar char="•"/>
              <a:defRPr sz="1800"/>
            </a:lvl4pPr>
            <a:lvl5pPr marL="2057400" indent="-228600">
              <a:buClr>
                <a:srgbClr val="168035"/>
              </a:buClr>
              <a:buSzPct val="150000"/>
              <a:buFont typeface="Arial"/>
              <a:buChar char="•"/>
              <a:defRPr sz="18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366258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kst layout 2">
    <p:spTree>
      <p:nvGrpSpPr>
        <p:cNvPr id="1" name=""/>
        <p:cNvGrpSpPr/>
        <p:nvPr/>
      </p:nvGrpSpPr>
      <p:grpSpPr>
        <a:xfrm>
          <a:off x="0" y="0"/>
          <a:ext cx="0" cy="0"/>
          <a:chOff x="0" y="0"/>
          <a:chExt cx="0" cy="0"/>
        </a:xfrm>
      </p:grpSpPr>
      <p:sp>
        <p:nvSpPr>
          <p:cNvPr id="2" name="Title 1"/>
          <p:cNvSpPr>
            <a:spLocks noGrp="1"/>
          </p:cNvSpPr>
          <p:nvPr>
            <p:ph type="title"/>
          </p:nvPr>
        </p:nvSpPr>
        <p:spPr>
          <a:xfrm>
            <a:off x="574675" y="539750"/>
            <a:ext cx="2484438" cy="1352550"/>
          </a:xfrm>
          <a:prstGeom prst="rect">
            <a:avLst/>
          </a:prstGeom>
        </p:spPr>
        <p:txBody>
          <a:bodyPr anchor="t">
            <a:normAutofit/>
          </a:bodyPr>
          <a:lstStyle>
            <a:lvl1pPr algn="l">
              <a:defRPr sz="2000" b="1"/>
            </a:lvl1pPr>
          </a:lstStyle>
          <a:p>
            <a:r>
              <a:rPr lang="nb-NO" smtClean="0"/>
              <a:t>Klikk for å redigere tittelstil</a:t>
            </a:r>
            <a:endParaRPr lang="en-US" dirty="0"/>
          </a:p>
        </p:txBody>
      </p:sp>
      <p:sp>
        <p:nvSpPr>
          <p:cNvPr id="3" name="Content Placeholder 2"/>
          <p:cNvSpPr>
            <a:spLocks noGrp="1"/>
          </p:cNvSpPr>
          <p:nvPr>
            <p:ph idx="1"/>
          </p:nvPr>
        </p:nvSpPr>
        <p:spPr>
          <a:xfrm>
            <a:off x="3227389" y="539750"/>
            <a:ext cx="5277341" cy="5697538"/>
          </a:xfrm>
          <a:prstGeom prst="rect">
            <a:avLst/>
          </a:prstGeom>
        </p:spPr>
        <p:txBody>
          <a:bodyPr/>
          <a:lstStyle>
            <a:lvl1pPr marL="342900" indent="-342900">
              <a:buClr>
                <a:srgbClr val="168035"/>
              </a:buClr>
              <a:buSzPct val="150000"/>
              <a:buFont typeface="Arial"/>
              <a:buChar char="•"/>
              <a:defRPr sz="2400">
                <a:latin typeface="Verdana"/>
              </a:defRPr>
            </a:lvl1pPr>
            <a:lvl2pPr marL="742950" indent="-285750">
              <a:buClr>
                <a:srgbClr val="168035"/>
              </a:buClr>
              <a:buSzPct val="150000"/>
              <a:buFont typeface="Arial"/>
              <a:buChar char="•"/>
              <a:defRPr sz="2400">
                <a:latin typeface="Verdana"/>
              </a:defRPr>
            </a:lvl2pPr>
            <a:lvl3pPr marL="1143000" indent="-228600">
              <a:buClr>
                <a:srgbClr val="168035"/>
              </a:buClr>
              <a:buSzPct val="150000"/>
              <a:buFont typeface="Arial"/>
              <a:buChar char="•"/>
              <a:defRPr sz="2400">
                <a:latin typeface="Verdana"/>
              </a:defRPr>
            </a:lvl3pPr>
            <a:lvl4pPr marL="1600200" indent="-228600">
              <a:buClr>
                <a:srgbClr val="168035"/>
              </a:buClr>
              <a:buSzPct val="150000"/>
              <a:buFont typeface="Arial"/>
              <a:buChar char="•"/>
              <a:defRPr sz="2400">
                <a:latin typeface="Verdana"/>
              </a:defRPr>
            </a:lvl4pPr>
            <a:lvl5pPr marL="2057400" indent="-228600">
              <a:buClr>
                <a:srgbClr val="168035"/>
              </a:buClr>
              <a:buSzPct val="150000"/>
              <a:buFont typeface="Arial"/>
              <a:buChar char="•"/>
              <a:defRPr sz="2400">
                <a:latin typeface="Verdana"/>
              </a:defRPr>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Content Placeholder 6"/>
          <p:cNvSpPr>
            <a:spLocks noGrp="1"/>
          </p:cNvSpPr>
          <p:nvPr>
            <p:ph sz="quarter" idx="10"/>
          </p:nvPr>
        </p:nvSpPr>
        <p:spPr>
          <a:xfrm>
            <a:off x="571501" y="2185989"/>
            <a:ext cx="2487613" cy="4051300"/>
          </a:xfrm>
          <a:prstGeom prst="rect">
            <a:avLst/>
          </a:prstGeom>
        </p:spPr>
        <p:txBody>
          <a:bodyPr vert="horz"/>
          <a:lstStyle>
            <a:lvl1pPr marL="342900" indent="-342900">
              <a:buClr>
                <a:srgbClr val="168035"/>
              </a:buClr>
              <a:buSzPct val="150000"/>
              <a:buFont typeface="Arial"/>
              <a:buChar char="•"/>
              <a:defRPr sz="1800"/>
            </a:lvl1pPr>
            <a:lvl2pPr marL="742950" indent="-285750">
              <a:buClr>
                <a:srgbClr val="168035"/>
              </a:buClr>
              <a:buSzPct val="150000"/>
              <a:buFont typeface="Arial"/>
              <a:buChar char="•"/>
              <a:defRPr sz="1800"/>
            </a:lvl2pPr>
            <a:lvl3pPr marL="1143000" indent="-228600">
              <a:buClr>
                <a:srgbClr val="168035"/>
              </a:buClr>
              <a:buSzPct val="150000"/>
              <a:buFont typeface="Arial"/>
              <a:buChar char="•"/>
              <a:defRPr sz="1800"/>
            </a:lvl3pPr>
            <a:lvl4pPr marL="1600200" indent="-228600">
              <a:buClr>
                <a:srgbClr val="168035"/>
              </a:buClr>
              <a:buSzPct val="150000"/>
              <a:buFont typeface="Arial"/>
              <a:buChar char="•"/>
              <a:defRPr sz="1800"/>
            </a:lvl4pPr>
            <a:lvl5pPr marL="2057400" indent="-228600">
              <a:buClr>
                <a:srgbClr val="168035"/>
              </a:buClr>
              <a:buSzPct val="150000"/>
              <a:buFont typeface="Arial"/>
              <a:buChar char="•"/>
              <a:defRPr sz="18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267748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 layout 3">
    <p:spTree>
      <p:nvGrpSpPr>
        <p:cNvPr id="1" name=""/>
        <p:cNvGrpSpPr/>
        <p:nvPr/>
      </p:nvGrpSpPr>
      <p:grpSpPr>
        <a:xfrm>
          <a:off x="0" y="0"/>
          <a:ext cx="0" cy="0"/>
          <a:chOff x="0" y="0"/>
          <a:chExt cx="0" cy="0"/>
        </a:xfrm>
      </p:grpSpPr>
      <p:sp>
        <p:nvSpPr>
          <p:cNvPr id="3" name="Title 1"/>
          <p:cNvSpPr>
            <a:spLocks noGrp="1"/>
          </p:cNvSpPr>
          <p:nvPr>
            <p:ph type="title"/>
          </p:nvPr>
        </p:nvSpPr>
        <p:spPr>
          <a:xfrm>
            <a:off x="574676" y="538165"/>
            <a:ext cx="7918713" cy="1354137"/>
          </a:xfrm>
          <a:prstGeom prst="rect">
            <a:avLst/>
          </a:prstGeom>
        </p:spPr>
        <p:txBody>
          <a:bodyPr>
            <a:normAutofit/>
          </a:bodyPr>
          <a:lstStyle>
            <a:lvl1pPr>
              <a:defRPr sz="4800"/>
            </a:lvl1pPr>
          </a:lstStyle>
          <a:p>
            <a:r>
              <a:rPr lang="nb-NO" smtClean="0"/>
              <a:t>Klikk for å redigere tittelstil</a:t>
            </a:r>
            <a:endParaRPr lang="en-US" dirty="0"/>
          </a:p>
        </p:txBody>
      </p:sp>
      <p:sp>
        <p:nvSpPr>
          <p:cNvPr id="6" name="Content Placeholder 6"/>
          <p:cNvSpPr>
            <a:spLocks noGrp="1"/>
          </p:cNvSpPr>
          <p:nvPr>
            <p:ph sz="quarter" idx="10"/>
          </p:nvPr>
        </p:nvSpPr>
        <p:spPr>
          <a:xfrm>
            <a:off x="571501" y="2204864"/>
            <a:ext cx="7927975" cy="4032424"/>
          </a:xfrm>
          <a:prstGeom prst="rect">
            <a:avLst/>
          </a:prstGeom>
        </p:spPr>
        <p:txBody>
          <a:bodyPr vert="horz"/>
          <a:lstStyle>
            <a:lvl1pPr marL="342900" indent="-342900">
              <a:buClr>
                <a:srgbClr val="168035"/>
              </a:buClr>
              <a:buSzPct val="150000"/>
              <a:buFont typeface="Arial"/>
              <a:buChar char="•"/>
              <a:defRPr sz="1800"/>
            </a:lvl1pPr>
            <a:lvl2pPr marL="742950" indent="-285750">
              <a:buClr>
                <a:srgbClr val="168035"/>
              </a:buClr>
              <a:buSzPct val="150000"/>
              <a:buFont typeface="Arial"/>
              <a:buChar char="•"/>
              <a:defRPr sz="1800"/>
            </a:lvl2pPr>
            <a:lvl3pPr marL="1143000" indent="-228600">
              <a:buClr>
                <a:srgbClr val="168035"/>
              </a:buClr>
              <a:buSzPct val="150000"/>
              <a:buFont typeface="Arial"/>
              <a:buChar char="•"/>
              <a:defRPr sz="1800"/>
            </a:lvl3pPr>
            <a:lvl4pPr marL="1600200" indent="-228600">
              <a:buClr>
                <a:srgbClr val="168035"/>
              </a:buClr>
              <a:buSzPct val="150000"/>
              <a:buFont typeface="Arial"/>
              <a:buChar char="•"/>
              <a:defRPr sz="1800"/>
            </a:lvl4pPr>
            <a:lvl5pPr marL="2057400" indent="-228600">
              <a:buClr>
                <a:srgbClr val="168035"/>
              </a:buClr>
              <a:buSzPct val="150000"/>
              <a:buFont typeface="Arial"/>
              <a:buChar char="•"/>
              <a:defRPr sz="18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2685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1">
    <p:spTree>
      <p:nvGrpSpPr>
        <p:cNvPr id="1" name=""/>
        <p:cNvGrpSpPr/>
        <p:nvPr/>
      </p:nvGrpSpPr>
      <p:grpSpPr>
        <a:xfrm>
          <a:off x="0" y="0"/>
          <a:ext cx="0" cy="0"/>
          <a:chOff x="0" y="0"/>
          <a:chExt cx="0" cy="0"/>
        </a:xfrm>
      </p:grpSpPr>
      <p:sp>
        <p:nvSpPr>
          <p:cNvPr id="12" name="Title 1"/>
          <p:cNvSpPr>
            <a:spLocks noGrp="1"/>
          </p:cNvSpPr>
          <p:nvPr>
            <p:ph type="title"/>
          </p:nvPr>
        </p:nvSpPr>
        <p:spPr>
          <a:xfrm>
            <a:off x="574675" y="539750"/>
            <a:ext cx="7924800" cy="1352550"/>
          </a:xfrm>
          <a:prstGeom prst="rect">
            <a:avLst/>
          </a:prstGeom>
        </p:spPr>
        <p:txBody>
          <a:bodyPr>
            <a:normAutofit/>
          </a:bodyPr>
          <a:lstStyle/>
          <a:p>
            <a:r>
              <a:rPr lang="nb-NO" smtClean="0"/>
              <a:t>Klikk for å redigere tittelstil</a:t>
            </a:r>
            <a:endParaRPr lang="en-US" dirty="0"/>
          </a:p>
        </p:txBody>
      </p:sp>
      <p:sp>
        <p:nvSpPr>
          <p:cNvPr id="7" name="Content Placeholder 6"/>
          <p:cNvSpPr>
            <a:spLocks noGrp="1"/>
          </p:cNvSpPr>
          <p:nvPr>
            <p:ph sz="quarter" idx="10"/>
          </p:nvPr>
        </p:nvSpPr>
        <p:spPr>
          <a:xfrm>
            <a:off x="571501" y="2185989"/>
            <a:ext cx="2487613" cy="4051300"/>
          </a:xfrm>
          <a:prstGeom prst="rect">
            <a:avLst/>
          </a:prstGeom>
        </p:spPr>
        <p:txBody>
          <a:bodyPr vert="horz"/>
          <a:lstStyle>
            <a:lvl1pPr marL="342900" indent="-342900">
              <a:buClr>
                <a:srgbClr val="168035"/>
              </a:buClr>
              <a:buSzPct val="150000"/>
              <a:buFont typeface="Arial"/>
              <a:buChar char="•"/>
              <a:defRPr sz="1800"/>
            </a:lvl1pPr>
            <a:lvl2pPr marL="742950" indent="-285750">
              <a:buClr>
                <a:srgbClr val="168035"/>
              </a:buClr>
              <a:buSzPct val="150000"/>
              <a:buFont typeface="Arial"/>
              <a:buChar char="•"/>
              <a:defRPr sz="1800"/>
            </a:lvl2pPr>
            <a:lvl3pPr marL="1143000" indent="-228600">
              <a:buClr>
                <a:srgbClr val="168035"/>
              </a:buClr>
              <a:buSzPct val="150000"/>
              <a:buFont typeface="Arial"/>
              <a:buChar char="•"/>
              <a:defRPr sz="1800"/>
            </a:lvl3pPr>
            <a:lvl4pPr marL="1600200" indent="-228600">
              <a:buClr>
                <a:srgbClr val="168035"/>
              </a:buClr>
              <a:buSzPct val="150000"/>
              <a:buFont typeface="Arial"/>
              <a:buChar char="•"/>
              <a:defRPr sz="1800"/>
            </a:lvl4pPr>
            <a:lvl5pPr marL="2057400" indent="-228600">
              <a:buClr>
                <a:srgbClr val="168035"/>
              </a:buClr>
              <a:buSzPct val="150000"/>
              <a:buFont typeface="Arial"/>
              <a:buChar char="•"/>
              <a:defRPr sz="18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
        <p:nvSpPr>
          <p:cNvPr id="4" name="Plassholder for bilde 3"/>
          <p:cNvSpPr>
            <a:spLocks noGrp="1" noChangeAspect="1"/>
          </p:cNvSpPr>
          <p:nvPr>
            <p:ph type="pic" sz="quarter" idx="11" hasCustomPrompt="1"/>
          </p:nvPr>
        </p:nvSpPr>
        <p:spPr>
          <a:xfrm>
            <a:off x="3203576" y="2185948"/>
            <a:ext cx="5296481" cy="4051340"/>
          </a:xfrm>
          <a:prstGeom prst="rect">
            <a:avLst/>
          </a:prstGeom>
          <a:ln w="63500">
            <a:noFill/>
            <a:miter lim="800000"/>
          </a:ln>
          <a:effectLst>
            <a:outerShdw blurRad="50800" dist="38100" dir="2700000" algn="tl" rotWithShape="0">
              <a:prstClr val="black">
                <a:alpha val="40000"/>
              </a:prstClr>
            </a:outerShdw>
          </a:effectLst>
        </p:spPr>
        <p:txBody>
          <a:bodyPr/>
          <a:lstStyle>
            <a:lvl1pPr marL="0" indent="0">
              <a:buNone/>
              <a:defRPr/>
            </a:lvl1pPr>
          </a:lstStyle>
          <a:p>
            <a:r>
              <a:rPr lang="nb-NO" dirty="0" smtClean="0"/>
              <a:t> </a:t>
            </a:r>
            <a:endParaRPr lang="nb-NO" dirty="0"/>
          </a:p>
        </p:txBody>
      </p:sp>
    </p:spTree>
    <p:extLst>
      <p:ext uri="{BB962C8B-B14F-4D97-AF65-F5344CB8AC3E}">
        <p14:creationId xmlns:p14="http://schemas.microsoft.com/office/powerpoint/2010/main" val="28315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e og tekst 3">
    <p:spTree>
      <p:nvGrpSpPr>
        <p:cNvPr id="1" name=""/>
        <p:cNvGrpSpPr/>
        <p:nvPr/>
      </p:nvGrpSpPr>
      <p:grpSpPr>
        <a:xfrm>
          <a:off x="0" y="0"/>
          <a:ext cx="0" cy="0"/>
          <a:chOff x="0" y="0"/>
          <a:chExt cx="0" cy="0"/>
        </a:xfrm>
      </p:grpSpPr>
      <p:sp>
        <p:nvSpPr>
          <p:cNvPr id="6" name="Title 1"/>
          <p:cNvSpPr>
            <a:spLocks noGrp="1"/>
          </p:cNvSpPr>
          <p:nvPr>
            <p:ph type="title"/>
          </p:nvPr>
        </p:nvSpPr>
        <p:spPr>
          <a:xfrm>
            <a:off x="574675" y="539750"/>
            <a:ext cx="7924800" cy="1352550"/>
          </a:xfrm>
          <a:prstGeom prst="rect">
            <a:avLst/>
          </a:prstGeom>
        </p:spPr>
        <p:txBody>
          <a:bodyPr>
            <a:normAutofit/>
          </a:bodyPr>
          <a:lstStyle/>
          <a:p>
            <a:r>
              <a:rPr lang="nb-NO" smtClean="0"/>
              <a:t>Klikk for å redigere tittelstil</a:t>
            </a:r>
            <a:endParaRPr lang="en-US" dirty="0"/>
          </a:p>
        </p:txBody>
      </p:sp>
      <p:sp>
        <p:nvSpPr>
          <p:cNvPr id="7" name="Picture Placeholder 2"/>
          <p:cNvSpPr>
            <a:spLocks noGrp="1"/>
          </p:cNvSpPr>
          <p:nvPr>
            <p:ph type="pic" idx="1" hasCustomPrompt="1"/>
          </p:nvPr>
        </p:nvSpPr>
        <p:spPr>
          <a:xfrm>
            <a:off x="571501" y="2185990"/>
            <a:ext cx="7927975" cy="4051299"/>
          </a:xfrm>
          <a:prstGeom prst="rect">
            <a:avLst/>
          </a:prstGeom>
          <a:noFill/>
          <a:ln w="88900" cap="flat">
            <a:noFill/>
            <a:miter lim="800000"/>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a:lstStyle>
            <a:lvl1pPr marL="0" indent="0">
              <a:buNone/>
              <a:defRPr sz="3200">
                <a:ln>
                  <a:solidFill>
                    <a:srgbClr val="000000"/>
                  </a:solidFill>
                </a:ln>
                <a:latin typeface="Verdan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                         </a:t>
            </a:r>
            <a:endParaRPr lang="en-US"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51317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lde fullskjerm">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
            <a:ext cx="9144000" cy="6767999"/>
          </a:xfrm>
          <a:prstGeom prst="rect">
            <a:avLst/>
          </a:prstGeom>
        </p:spPr>
        <p:txBody>
          <a:bodyPr vert="horz"/>
          <a:lstStyle/>
          <a:p>
            <a:r>
              <a:rPr lang="nb-NO" smtClean="0"/>
              <a:t>Klikk ikonet for å legge til et bilde</a:t>
            </a:r>
            <a:endParaRPr lang="en-US"/>
          </a:p>
        </p:txBody>
      </p:sp>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246582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e og tekst 2">
    <p:spTree>
      <p:nvGrpSpPr>
        <p:cNvPr id="1" name=""/>
        <p:cNvGrpSpPr/>
        <p:nvPr/>
      </p:nvGrpSpPr>
      <p:grpSpPr>
        <a:xfrm>
          <a:off x="0" y="0"/>
          <a:ext cx="0" cy="0"/>
          <a:chOff x="0" y="0"/>
          <a:chExt cx="0" cy="0"/>
        </a:xfrm>
      </p:grpSpPr>
      <p:sp>
        <p:nvSpPr>
          <p:cNvPr id="6" name="Title 1"/>
          <p:cNvSpPr>
            <a:spLocks noGrp="1"/>
          </p:cNvSpPr>
          <p:nvPr>
            <p:ph type="title"/>
          </p:nvPr>
        </p:nvSpPr>
        <p:spPr>
          <a:xfrm>
            <a:off x="574675" y="539750"/>
            <a:ext cx="7924800" cy="1352550"/>
          </a:xfrm>
          <a:prstGeom prst="rect">
            <a:avLst/>
          </a:prstGeom>
        </p:spPr>
        <p:txBody>
          <a:bodyPr>
            <a:normAutofit/>
          </a:bodyPr>
          <a:lstStyle/>
          <a:p>
            <a:r>
              <a:rPr lang="nb-NO" smtClean="0"/>
              <a:t>Klikk for å redigere tittelstil</a:t>
            </a:r>
            <a:endParaRPr lang="en-US" dirty="0"/>
          </a:p>
        </p:txBody>
      </p:sp>
      <p:sp>
        <p:nvSpPr>
          <p:cNvPr id="7" name="Content Placeholder 6"/>
          <p:cNvSpPr>
            <a:spLocks noGrp="1"/>
          </p:cNvSpPr>
          <p:nvPr>
            <p:ph sz="quarter" idx="10"/>
          </p:nvPr>
        </p:nvSpPr>
        <p:spPr>
          <a:xfrm>
            <a:off x="3228917" y="2185988"/>
            <a:ext cx="5270559" cy="4051300"/>
          </a:xfrm>
          <a:prstGeom prst="rect">
            <a:avLst/>
          </a:prstGeom>
        </p:spPr>
        <p:txBody>
          <a:bodyPr vert="horz"/>
          <a:lstStyle>
            <a:lvl1pPr marL="342900" indent="-342900">
              <a:buClr>
                <a:srgbClr val="168035"/>
              </a:buClr>
              <a:buSzPct val="150000"/>
              <a:buFont typeface="Arial"/>
              <a:buChar char="•"/>
              <a:defRPr sz="1800"/>
            </a:lvl1pPr>
            <a:lvl2pPr marL="742950" indent="-285750">
              <a:buClr>
                <a:srgbClr val="168035"/>
              </a:buClr>
              <a:buSzPct val="150000"/>
              <a:buFont typeface="Arial"/>
              <a:buChar char="•"/>
              <a:defRPr sz="1800"/>
            </a:lvl2pPr>
            <a:lvl3pPr marL="1143000" indent="-228600">
              <a:buClr>
                <a:srgbClr val="168035"/>
              </a:buClr>
              <a:buSzPct val="150000"/>
              <a:buFont typeface="Arial"/>
              <a:buChar char="•"/>
              <a:defRPr sz="1800"/>
            </a:lvl3pPr>
            <a:lvl4pPr marL="1600200" indent="-228600">
              <a:buClr>
                <a:srgbClr val="168035"/>
              </a:buClr>
              <a:buSzPct val="150000"/>
              <a:buFont typeface="Arial"/>
              <a:buChar char="•"/>
              <a:defRPr sz="1800"/>
            </a:lvl4pPr>
            <a:lvl5pPr marL="2057400" indent="-228600">
              <a:buClr>
                <a:srgbClr val="168035"/>
              </a:buClr>
              <a:buSzPct val="150000"/>
              <a:buFont typeface="Arial"/>
              <a:buChar char="•"/>
              <a:defRPr sz="18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8" name="Picture Placeholder 2"/>
          <p:cNvSpPr>
            <a:spLocks noGrp="1"/>
          </p:cNvSpPr>
          <p:nvPr>
            <p:ph type="pic" idx="1" hasCustomPrompt="1"/>
          </p:nvPr>
        </p:nvSpPr>
        <p:spPr>
          <a:xfrm>
            <a:off x="571501" y="2185990"/>
            <a:ext cx="2487613" cy="4051299"/>
          </a:xfrm>
          <a:prstGeom prst="rect">
            <a:avLst/>
          </a:prstGeom>
          <a:ln w="88900" cap="flat">
            <a:noFill/>
            <a:miter lim="800000"/>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a:lstStyle>
            <a:lvl1pPr marL="0" indent="0">
              <a:buNone/>
              <a:defRPr sz="3200">
                <a:ln>
                  <a:solidFill>
                    <a:srgbClr val="000000"/>
                  </a:solidFill>
                </a:ln>
                <a:latin typeface="Verdan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                         </a:t>
            </a:r>
            <a:endParaRPr lang="en-US" dirty="0"/>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86" y="6299489"/>
            <a:ext cx="1008112" cy="344038"/>
          </a:xfrm>
          <a:prstGeom prst="rect">
            <a:avLst/>
          </a:prstGeom>
        </p:spPr>
      </p:pic>
    </p:spTree>
    <p:extLst>
      <p:ext uri="{BB962C8B-B14F-4D97-AF65-F5344CB8AC3E}">
        <p14:creationId xmlns:p14="http://schemas.microsoft.com/office/powerpoint/2010/main" val="395329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 y="3"/>
            <a:ext cx="9143999" cy="87585"/>
          </a:xfrm>
          <a:prstGeom prst="rect">
            <a:avLst/>
          </a:prstGeom>
          <a:gradFill flip="none" rotWithShape="1">
            <a:gsLst>
              <a:gs pos="100000">
                <a:srgbClr val="9CC52D"/>
              </a:gs>
              <a:gs pos="0">
                <a:srgbClr val="008B39"/>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Verdana"/>
            </a:endParaRPr>
          </a:p>
        </p:txBody>
      </p:sp>
      <p:sp>
        <p:nvSpPr>
          <p:cNvPr id="11" name="Title Placeholder 10"/>
          <p:cNvSpPr>
            <a:spLocks noGrp="1"/>
          </p:cNvSpPr>
          <p:nvPr>
            <p:ph type="title"/>
          </p:nvPr>
        </p:nvSpPr>
        <p:spPr>
          <a:xfrm>
            <a:off x="3243136" y="547690"/>
            <a:ext cx="5252726" cy="2027428"/>
          </a:xfrm>
          <a:prstGeom prst="rect">
            <a:avLst/>
          </a:prstGeom>
          <a:ln>
            <a:noFill/>
          </a:ln>
          <a:effectLst>
            <a:outerShdw blurRad="12700" dist="12700" dir="5400000" algn="tl" rotWithShape="0">
              <a:schemeClr val="bg1"/>
            </a:outerShdw>
          </a:effectLst>
        </p:spPr>
        <p:txBody>
          <a:bodyPr vert="horz" lIns="0" tIns="0" rIns="0" bIns="0" numCol="1" rtlCol="0" anchor="t" anchorCtr="0">
            <a:noAutofit/>
          </a:bodyPr>
          <a:lstStyle/>
          <a:p>
            <a:r>
              <a:rPr lang="nb-NO" dirty="0" smtClean="0"/>
              <a:t>Klikk for å redigere tittelstil</a:t>
            </a:r>
            <a:endParaRPr lang="en-US" dirty="0"/>
          </a:p>
        </p:txBody>
      </p:sp>
      <p:sp>
        <p:nvSpPr>
          <p:cNvPr id="6" name="Rectangle 5"/>
          <p:cNvSpPr/>
          <p:nvPr userDrawn="1"/>
        </p:nvSpPr>
        <p:spPr>
          <a:xfrm flipV="1">
            <a:off x="2" y="6754823"/>
            <a:ext cx="9143999" cy="103179"/>
          </a:xfrm>
          <a:prstGeom prst="rect">
            <a:avLst/>
          </a:prstGeom>
          <a:gradFill flip="none" rotWithShape="1">
            <a:gsLst>
              <a:gs pos="0">
                <a:srgbClr val="0092C9"/>
              </a:gs>
              <a:gs pos="100000">
                <a:srgbClr val="192243"/>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Verdana"/>
            </a:endParaRPr>
          </a:p>
        </p:txBody>
      </p:sp>
    </p:spTree>
    <p:extLst>
      <p:ext uri="{BB962C8B-B14F-4D97-AF65-F5344CB8AC3E}">
        <p14:creationId xmlns:p14="http://schemas.microsoft.com/office/powerpoint/2010/main" val="126641114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9" r:id="rId7"/>
    <p:sldLayoutId id="2147483670" r:id="rId8"/>
    <p:sldLayoutId id="2147483668" r:id="rId9"/>
    <p:sldLayoutId id="2147483671" r:id="rId10"/>
    <p:sldLayoutId id="2147483672" r:id="rId11"/>
    <p:sldLayoutId id="2147483676" r:id="rId12"/>
    <p:sldLayoutId id="2147483673" r:id="rId13"/>
    <p:sldLayoutId id="2147483674" r:id="rId14"/>
    <p:sldLayoutId id="2147483675" r:id="rId15"/>
    <p:sldLayoutId id="2147483677" r:id="rId16"/>
    <p:sldLayoutId id="2147483678" r:id="rId17"/>
    <p:sldLayoutId id="214748367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lnSpc>
          <a:spcPct val="90000"/>
        </a:lnSpc>
        <a:spcBef>
          <a:spcPct val="0"/>
        </a:spcBef>
        <a:buNone/>
        <a:defRPr sz="4800" b="1" i="0" kern="1200" spc="-100">
          <a:solidFill>
            <a:srgbClr val="4C4D4A"/>
          </a:solidFill>
          <a:effectLst>
            <a:outerShdw blurRad="12700" dist="12700" dir="5400000" algn="tl" rotWithShape="0">
              <a:schemeClr val="bg1"/>
            </a:outerShdw>
          </a:effectLst>
          <a:latin typeface="Verdana"/>
          <a:ea typeface="+mj-ea"/>
          <a:cs typeface="Verdana"/>
        </a:defRPr>
      </a:lvl1pPr>
    </p:titleStyle>
    <p:bodyStyle>
      <a:lvl1pPr marL="342900" indent="-342900" algn="l" defTabSz="457200" rtl="0" eaLnBrk="1" latinLnBrk="0" hangingPunct="1">
        <a:spcBef>
          <a:spcPct val="20000"/>
        </a:spcBef>
        <a:buFont typeface="Arial"/>
        <a:buChar char="•"/>
        <a:defRPr sz="3200" kern="1200">
          <a:solidFill>
            <a:srgbClr val="676767"/>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rgbClr val="676767"/>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rgbClr val="676767"/>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rgbClr val="676767"/>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rgbClr val="67676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Bernt.Audun.Stromsli@kartverket.no"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ks.no/digikon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1"/>
          </p:nvPr>
        </p:nvSpPr>
        <p:spPr>
          <a:xfrm>
            <a:off x="6516216" y="1131506"/>
            <a:ext cx="2454251" cy="1064095"/>
          </a:xfrm>
        </p:spPr>
        <p:txBody>
          <a:bodyPr>
            <a:noAutofit/>
          </a:bodyPr>
          <a:lstStyle/>
          <a:p>
            <a:endParaRPr lang="nb-NO" sz="2800" dirty="0" smtClean="0"/>
          </a:p>
        </p:txBody>
      </p:sp>
      <p:sp>
        <p:nvSpPr>
          <p:cNvPr id="3" name="Plassholder for tekst 2"/>
          <p:cNvSpPr>
            <a:spLocks noGrp="1"/>
          </p:cNvSpPr>
          <p:nvPr>
            <p:ph type="body" sz="quarter" idx="12"/>
          </p:nvPr>
        </p:nvSpPr>
        <p:spPr>
          <a:xfrm>
            <a:off x="3563889" y="2348880"/>
            <a:ext cx="5406578" cy="360040"/>
          </a:xfrm>
        </p:spPr>
        <p:txBody>
          <a:bodyPr/>
          <a:lstStyle/>
          <a:p>
            <a:r>
              <a:rPr lang="nb-NO" b="1" dirty="0" smtClean="0"/>
              <a:t>16. juni 2017</a:t>
            </a:r>
            <a:endParaRPr lang="nb-NO" b="1" dirty="0"/>
          </a:p>
        </p:txBody>
      </p:sp>
      <p:sp>
        <p:nvSpPr>
          <p:cNvPr id="6" name="Rektangel 5"/>
          <p:cNvSpPr/>
          <p:nvPr/>
        </p:nvSpPr>
        <p:spPr>
          <a:xfrm>
            <a:off x="107504" y="2411652"/>
            <a:ext cx="4718536" cy="338554"/>
          </a:xfrm>
          <a:prstGeom prst="rect">
            <a:avLst/>
          </a:prstGeom>
        </p:spPr>
        <p:txBody>
          <a:bodyPr wrap="none">
            <a:spAutoFit/>
          </a:bodyPr>
          <a:lstStyle/>
          <a:p>
            <a:r>
              <a:rPr lang="nb-NO" sz="1600" dirty="0" smtClean="0"/>
              <a:t>Bernt Audun Strømsli, teknisk koordinator  </a:t>
            </a:r>
            <a:endParaRPr lang="nb-NO" sz="1600" dirty="0"/>
          </a:p>
        </p:txBody>
      </p:sp>
      <p:pic>
        <p:nvPicPr>
          <p:cNvPr id="7" name="Plassholder for bilde 6" descr="ws-koordinator_illustrasjon.jpg.jpe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8" name="Plassholder for tekst 1"/>
          <p:cNvSpPr txBox="1">
            <a:spLocks/>
          </p:cNvSpPr>
          <p:nvPr/>
        </p:nvSpPr>
        <p:spPr>
          <a:xfrm>
            <a:off x="2633763" y="476672"/>
            <a:ext cx="6336704" cy="1584176"/>
          </a:xfrm>
          <a:prstGeom prst="rect">
            <a:avLst/>
          </a:prstGeom>
          <a:effectLst>
            <a:outerShdw blurRad="12700" dist="12700" dir="5400000" algn="tl" rotWithShape="0">
              <a:schemeClr val="bg1"/>
            </a:outerShdw>
          </a:effectLst>
        </p:spPr>
        <p:txBody>
          <a:bodyPr vert="horz" lIns="0" tIns="0" rIns="0" bIns="0">
            <a:noAutofit/>
          </a:bodyPr>
          <a:lstStyle>
            <a:lvl1pPr marL="0" indent="0" algn="l" defTabSz="457200" rtl="0" eaLnBrk="1" latinLnBrk="0" hangingPunct="1">
              <a:spcBef>
                <a:spcPct val="20000"/>
              </a:spcBef>
              <a:buFont typeface="Arial"/>
              <a:buNone/>
              <a:defRPr sz="4800" b="1" kern="1200" baseline="0">
                <a:solidFill>
                  <a:srgbClr val="4B4E4B"/>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rgbClr val="676767"/>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rgbClr val="676767"/>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rgbClr val="676767"/>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rgbClr val="67676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err="1" smtClean="0"/>
              <a:t>Kommune</a:t>
            </a:r>
            <a:r>
              <a:rPr lang="en-US" sz="2800" dirty="0" smtClean="0"/>
              <a:t>- </a:t>
            </a:r>
            <a:r>
              <a:rPr lang="en-US" sz="2800" dirty="0" err="1" smtClean="0"/>
              <a:t>og</a:t>
            </a:r>
            <a:r>
              <a:rPr lang="en-US" sz="2800" dirty="0" smtClean="0"/>
              <a:t> </a:t>
            </a:r>
            <a:r>
              <a:rPr lang="en-US" sz="2800" dirty="0" err="1" smtClean="0"/>
              <a:t>regionreformene</a:t>
            </a:r>
            <a:r>
              <a:rPr lang="en-US" sz="2800" dirty="0" smtClean="0"/>
              <a:t> </a:t>
            </a:r>
          </a:p>
        </p:txBody>
      </p:sp>
    </p:spTree>
    <p:extLst>
      <p:ext uri="{BB962C8B-B14F-4D97-AF65-F5344CB8AC3E}">
        <p14:creationId xmlns:p14="http://schemas.microsoft.com/office/powerpoint/2010/main" val="288159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 y="857250"/>
            <a:ext cx="7718092" cy="5143500"/>
          </a:xfrm>
          <a:prstGeom prst="rect">
            <a:avLst/>
          </a:prstGeom>
        </p:spPr>
      </p:pic>
      <p:sp>
        <p:nvSpPr>
          <p:cNvPr id="5" name="TekstSylinder 4"/>
          <p:cNvSpPr txBox="1"/>
          <p:nvPr/>
        </p:nvSpPr>
        <p:spPr>
          <a:xfrm>
            <a:off x="6161964" y="2413096"/>
            <a:ext cx="2876266" cy="1338828"/>
          </a:xfrm>
          <a:prstGeom prst="rect">
            <a:avLst/>
          </a:prstGeom>
          <a:noFill/>
        </p:spPr>
        <p:txBody>
          <a:bodyPr wrap="square" rtlCol="0">
            <a:spAutoFit/>
          </a:bodyPr>
          <a:lstStyle/>
          <a:p>
            <a:r>
              <a:rPr lang="nb-NO" sz="1350" dirty="0"/>
              <a:t>Noen datasett kommunen kan benytte:</a:t>
            </a:r>
          </a:p>
          <a:p>
            <a:endParaRPr lang="nb-NO" sz="1350" dirty="0"/>
          </a:p>
          <a:p>
            <a:r>
              <a:rPr lang="nb-NO" sz="1350" b="1" dirty="0">
                <a:solidFill>
                  <a:srgbClr val="FF0000"/>
                </a:solidFill>
              </a:rPr>
              <a:t>Veinett ?</a:t>
            </a:r>
          </a:p>
          <a:p>
            <a:endParaRPr lang="nb-NO" sz="1350" b="1" dirty="0">
              <a:solidFill>
                <a:srgbClr val="FF0000"/>
              </a:solidFill>
            </a:endParaRPr>
          </a:p>
          <a:p>
            <a:r>
              <a:rPr lang="nb-NO" sz="1350" b="1" dirty="0">
                <a:solidFill>
                  <a:srgbClr val="FF0000"/>
                </a:solidFill>
              </a:rPr>
              <a:t>(lite konkret)</a:t>
            </a:r>
          </a:p>
        </p:txBody>
      </p:sp>
    </p:spTree>
    <p:extLst>
      <p:ext uri="{BB962C8B-B14F-4D97-AF65-F5344CB8AC3E}">
        <p14:creationId xmlns:p14="http://schemas.microsoft.com/office/powerpoint/2010/main" val="3079449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 y="857250"/>
            <a:ext cx="7703198" cy="5143500"/>
          </a:xfrm>
          <a:prstGeom prst="rect">
            <a:avLst/>
          </a:prstGeom>
        </p:spPr>
      </p:pic>
      <p:sp>
        <p:nvSpPr>
          <p:cNvPr id="5" name="TekstSylinder 4"/>
          <p:cNvSpPr txBox="1"/>
          <p:nvPr/>
        </p:nvSpPr>
        <p:spPr>
          <a:xfrm>
            <a:off x="6161964" y="2413095"/>
            <a:ext cx="2876266" cy="923330"/>
          </a:xfrm>
          <a:prstGeom prst="rect">
            <a:avLst/>
          </a:prstGeom>
          <a:noFill/>
        </p:spPr>
        <p:txBody>
          <a:bodyPr wrap="square" rtlCol="0">
            <a:spAutoFit/>
          </a:bodyPr>
          <a:lstStyle/>
          <a:p>
            <a:r>
              <a:rPr lang="nb-NO" sz="1350" dirty="0"/>
              <a:t>Noen datasett kommunen kan benytte:</a:t>
            </a:r>
          </a:p>
          <a:p>
            <a:endParaRPr lang="nb-NO" sz="1350" dirty="0"/>
          </a:p>
          <a:p>
            <a:r>
              <a:rPr lang="nb-NO" sz="1350" b="1" dirty="0">
                <a:solidFill>
                  <a:schemeClr val="accent2">
                    <a:lumMod val="50000"/>
                  </a:schemeClr>
                </a:solidFill>
              </a:rPr>
              <a:t>Valgkretser?</a:t>
            </a:r>
          </a:p>
        </p:txBody>
      </p:sp>
    </p:spTree>
    <p:extLst>
      <p:ext uri="{BB962C8B-B14F-4D97-AF65-F5344CB8AC3E}">
        <p14:creationId xmlns:p14="http://schemas.microsoft.com/office/powerpoint/2010/main" val="353717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857250"/>
            <a:ext cx="7712835" cy="5143500"/>
          </a:xfrm>
          <a:prstGeom prst="rect">
            <a:avLst/>
          </a:prstGeom>
        </p:spPr>
      </p:pic>
      <p:sp>
        <p:nvSpPr>
          <p:cNvPr id="3" name="TekstSylinder 2"/>
          <p:cNvSpPr txBox="1"/>
          <p:nvPr/>
        </p:nvSpPr>
        <p:spPr>
          <a:xfrm>
            <a:off x="6161964" y="2413095"/>
            <a:ext cx="2876266" cy="923330"/>
          </a:xfrm>
          <a:prstGeom prst="rect">
            <a:avLst/>
          </a:prstGeom>
          <a:noFill/>
        </p:spPr>
        <p:txBody>
          <a:bodyPr wrap="square" rtlCol="0">
            <a:spAutoFit/>
          </a:bodyPr>
          <a:lstStyle/>
          <a:p>
            <a:r>
              <a:rPr lang="nb-NO" sz="1350" dirty="0"/>
              <a:t>Noen datasett kommunen kan benytte:</a:t>
            </a:r>
          </a:p>
          <a:p>
            <a:endParaRPr lang="nb-NO" sz="1350" dirty="0"/>
          </a:p>
          <a:p>
            <a:r>
              <a:rPr lang="nb-NO" sz="1350" b="1" dirty="0">
                <a:solidFill>
                  <a:schemeClr val="accent4"/>
                </a:solidFill>
              </a:rPr>
              <a:t>Kirkesogn ?</a:t>
            </a:r>
          </a:p>
        </p:txBody>
      </p:sp>
    </p:spTree>
    <p:extLst>
      <p:ext uri="{BB962C8B-B14F-4D97-AF65-F5344CB8AC3E}">
        <p14:creationId xmlns:p14="http://schemas.microsoft.com/office/powerpoint/2010/main" val="221437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857250"/>
            <a:ext cx="7715250" cy="5143500"/>
          </a:xfrm>
          <a:prstGeom prst="rect">
            <a:avLst/>
          </a:prstGeom>
        </p:spPr>
      </p:pic>
      <p:sp>
        <p:nvSpPr>
          <p:cNvPr id="3" name="TekstSylinder 2"/>
          <p:cNvSpPr txBox="1"/>
          <p:nvPr/>
        </p:nvSpPr>
        <p:spPr>
          <a:xfrm>
            <a:off x="6161964" y="2413095"/>
            <a:ext cx="2876266" cy="923330"/>
          </a:xfrm>
          <a:prstGeom prst="rect">
            <a:avLst/>
          </a:prstGeom>
          <a:noFill/>
        </p:spPr>
        <p:txBody>
          <a:bodyPr wrap="square" rtlCol="0">
            <a:spAutoFit/>
          </a:bodyPr>
          <a:lstStyle/>
          <a:p>
            <a:r>
              <a:rPr lang="nb-NO" sz="1350" dirty="0"/>
              <a:t>Noen datasett kommunen kan benytte:</a:t>
            </a:r>
          </a:p>
          <a:p>
            <a:endParaRPr lang="nb-NO" sz="1350" dirty="0"/>
          </a:p>
          <a:p>
            <a:r>
              <a:rPr lang="nb-NO" sz="1350" b="1" dirty="0">
                <a:solidFill>
                  <a:srgbClr val="7030A0"/>
                </a:solidFill>
              </a:rPr>
              <a:t>Grunnkrets ?</a:t>
            </a:r>
          </a:p>
        </p:txBody>
      </p:sp>
    </p:spTree>
    <p:extLst>
      <p:ext uri="{BB962C8B-B14F-4D97-AF65-F5344CB8AC3E}">
        <p14:creationId xmlns:p14="http://schemas.microsoft.com/office/powerpoint/2010/main" val="63281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857250"/>
            <a:ext cx="7695950" cy="5143500"/>
          </a:xfrm>
          <a:prstGeom prst="rect">
            <a:avLst/>
          </a:prstGeom>
        </p:spPr>
      </p:pic>
      <p:sp>
        <p:nvSpPr>
          <p:cNvPr id="3" name="TekstSylinder 2"/>
          <p:cNvSpPr txBox="1"/>
          <p:nvPr/>
        </p:nvSpPr>
        <p:spPr>
          <a:xfrm>
            <a:off x="6161964" y="2413095"/>
            <a:ext cx="2876266" cy="923330"/>
          </a:xfrm>
          <a:prstGeom prst="rect">
            <a:avLst/>
          </a:prstGeom>
          <a:noFill/>
        </p:spPr>
        <p:txBody>
          <a:bodyPr wrap="square" rtlCol="0">
            <a:spAutoFit/>
          </a:bodyPr>
          <a:lstStyle/>
          <a:p>
            <a:r>
              <a:rPr lang="nb-NO" sz="1350" dirty="0"/>
              <a:t>Noen datasett kommunen kan benytte:</a:t>
            </a:r>
          </a:p>
          <a:p>
            <a:endParaRPr lang="nb-NO" sz="1350" dirty="0"/>
          </a:p>
          <a:p>
            <a:r>
              <a:rPr lang="nb-NO" sz="1350" b="1" dirty="0">
                <a:solidFill>
                  <a:srgbClr val="92D050"/>
                </a:solidFill>
              </a:rPr>
              <a:t>Skolekrets ?</a:t>
            </a:r>
          </a:p>
        </p:txBody>
      </p:sp>
    </p:spTree>
    <p:extLst>
      <p:ext uri="{BB962C8B-B14F-4D97-AF65-F5344CB8AC3E}">
        <p14:creationId xmlns:p14="http://schemas.microsoft.com/office/powerpoint/2010/main" val="2724067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 y="857250"/>
            <a:ext cx="7703200" cy="5143500"/>
          </a:xfrm>
          <a:prstGeom prst="rect">
            <a:avLst/>
          </a:prstGeom>
        </p:spPr>
      </p:pic>
      <p:sp>
        <p:nvSpPr>
          <p:cNvPr id="3" name="TekstSylinder 2"/>
          <p:cNvSpPr txBox="1"/>
          <p:nvPr/>
        </p:nvSpPr>
        <p:spPr>
          <a:xfrm>
            <a:off x="6161964" y="2413095"/>
            <a:ext cx="2876266" cy="1131079"/>
          </a:xfrm>
          <a:prstGeom prst="rect">
            <a:avLst/>
          </a:prstGeom>
          <a:noFill/>
        </p:spPr>
        <p:txBody>
          <a:bodyPr wrap="square" rtlCol="0">
            <a:spAutoFit/>
          </a:bodyPr>
          <a:lstStyle/>
          <a:p>
            <a:r>
              <a:rPr lang="nb-NO" sz="1350" dirty="0"/>
              <a:t>Noen datasett kommunen kan benytte:</a:t>
            </a:r>
          </a:p>
          <a:p>
            <a:endParaRPr lang="nb-NO" sz="1350" dirty="0"/>
          </a:p>
          <a:p>
            <a:r>
              <a:rPr lang="nb-NO" sz="1350" b="1" dirty="0">
                <a:solidFill>
                  <a:srgbClr val="FF0000"/>
                </a:solidFill>
              </a:rPr>
              <a:t>Registrerte teiger i Matrikkelen?</a:t>
            </a:r>
          </a:p>
        </p:txBody>
      </p:sp>
    </p:spTree>
    <p:extLst>
      <p:ext uri="{BB962C8B-B14F-4D97-AF65-F5344CB8AC3E}">
        <p14:creationId xmlns:p14="http://schemas.microsoft.com/office/powerpoint/2010/main" val="3564433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35424" y="1113142"/>
            <a:ext cx="8628797" cy="4039567"/>
          </a:xfrm>
          <a:prstGeom prst="rect">
            <a:avLst/>
          </a:prstGeom>
          <a:noFill/>
        </p:spPr>
        <p:txBody>
          <a:bodyPr wrap="square" rtlCol="0">
            <a:spAutoFit/>
          </a:bodyPr>
          <a:lstStyle/>
          <a:p>
            <a:r>
              <a:rPr lang="nb-NO" sz="1350" b="1" dirty="0"/>
              <a:t>Litt om linjene i matrikkelkartet:</a:t>
            </a:r>
          </a:p>
          <a:p>
            <a:endParaRPr lang="nb-NO" sz="1350" dirty="0"/>
          </a:p>
          <a:p>
            <a:endParaRPr lang="nb-NO" sz="1350" dirty="0"/>
          </a:p>
          <a:p>
            <a:r>
              <a:rPr lang="nb-NO" sz="1350" dirty="0"/>
              <a:t>…det siste som er offentlig registrert!  («det beste vi har» - grunnlag for offentlig planlegging / forvaltning)</a:t>
            </a:r>
          </a:p>
          <a:p>
            <a:endParaRPr lang="nb-NO" sz="1350" dirty="0"/>
          </a:p>
          <a:p>
            <a:r>
              <a:rPr lang="nb-NO" sz="1350" dirty="0"/>
              <a:t>…manglende fullstendighet i noen områder!</a:t>
            </a:r>
          </a:p>
          <a:p>
            <a:endParaRPr lang="nb-NO" sz="1350" dirty="0"/>
          </a:p>
          <a:p>
            <a:r>
              <a:rPr lang="nb-NO" sz="1350" dirty="0"/>
              <a:t>…varierende metoder for registrering – varierende kvalitet!</a:t>
            </a:r>
          </a:p>
          <a:p>
            <a:endParaRPr lang="nb-NO" sz="1350" dirty="0"/>
          </a:p>
          <a:p>
            <a:r>
              <a:rPr lang="nb-NO" sz="1350" dirty="0"/>
              <a:t>…vi har ingen registreringsplikt – «ting kan ha endret seg»…</a:t>
            </a:r>
          </a:p>
          <a:p>
            <a:endParaRPr lang="nb-NO" sz="1350" dirty="0"/>
          </a:p>
          <a:p>
            <a:r>
              <a:rPr lang="nb-NO" sz="1350" dirty="0"/>
              <a:t>…den underliggende avtalen definerer privat eiendomsrett – ikke nødvendigvis samsvar med det som er registrert… (</a:t>
            </a:r>
            <a:r>
              <a:rPr lang="nb-NO" sz="1350" dirty="0" err="1"/>
              <a:t>ref</a:t>
            </a:r>
            <a:r>
              <a:rPr lang="nb-NO" sz="1350" dirty="0"/>
              <a:t> Falkanger &amp; Falkanger «Tingsrett» 8 utgave s 93-94)</a:t>
            </a:r>
          </a:p>
          <a:p>
            <a:endParaRPr lang="nb-NO" sz="1350" dirty="0"/>
          </a:p>
          <a:p>
            <a:endParaRPr lang="nb-NO" sz="1350" dirty="0"/>
          </a:p>
          <a:p>
            <a:endParaRPr lang="nb-NO" sz="1350" dirty="0"/>
          </a:p>
          <a:p>
            <a:r>
              <a:rPr lang="nb-NO" sz="1350" b="1" dirty="0"/>
              <a:t>Før endelig fastsetting av ny kommunegrense:</a:t>
            </a:r>
          </a:p>
          <a:p>
            <a:r>
              <a:rPr lang="nb-NO" sz="1350" b="1" dirty="0"/>
              <a:t>Behov for oppmålingsforretning </a:t>
            </a:r>
            <a:r>
              <a:rPr lang="nb-NO" sz="1350" b="1" dirty="0" err="1"/>
              <a:t>evt</a:t>
            </a:r>
            <a:r>
              <a:rPr lang="nb-NO" sz="1350" b="1" dirty="0"/>
              <a:t> på annen måte skape klarhet i eiendomsforhold?</a:t>
            </a:r>
          </a:p>
        </p:txBody>
      </p:sp>
    </p:spTree>
    <p:extLst>
      <p:ext uri="{BB962C8B-B14F-4D97-AF65-F5344CB8AC3E}">
        <p14:creationId xmlns:p14="http://schemas.microsoft.com/office/powerpoint/2010/main" val="2852771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a:stretch>
            <a:fillRect/>
          </a:stretch>
        </p:blipFill>
        <p:spPr>
          <a:xfrm>
            <a:off x="10237" y="857250"/>
            <a:ext cx="7703199" cy="5143500"/>
          </a:xfrm>
          <a:prstGeom prst="rect">
            <a:avLst/>
          </a:prstGeom>
        </p:spPr>
      </p:pic>
      <p:sp>
        <p:nvSpPr>
          <p:cNvPr id="4" name="TekstSylinder 3"/>
          <p:cNvSpPr txBox="1"/>
          <p:nvPr/>
        </p:nvSpPr>
        <p:spPr>
          <a:xfrm>
            <a:off x="1" y="2054843"/>
            <a:ext cx="1914097" cy="646331"/>
          </a:xfrm>
          <a:prstGeom prst="rect">
            <a:avLst/>
          </a:prstGeom>
          <a:solidFill>
            <a:schemeClr val="bg1">
              <a:lumMod val="75000"/>
            </a:schemeClr>
          </a:solidFill>
        </p:spPr>
        <p:txBody>
          <a:bodyPr wrap="square" rtlCol="0">
            <a:spAutoFit/>
          </a:bodyPr>
          <a:lstStyle/>
          <a:p>
            <a:r>
              <a:rPr lang="nb-NO" dirty="0"/>
              <a:t>Teiger med Gnr 51</a:t>
            </a:r>
          </a:p>
        </p:txBody>
      </p:sp>
      <p:sp>
        <p:nvSpPr>
          <p:cNvPr id="5" name="TekstSylinder 4"/>
          <p:cNvSpPr txBox="1"/>
          <p:nvPr/>
        </p:nvSpPr>
        <p:spPr>
          <a:xfrm>
            <a:off x="10237" y="4380082"/>
            <a:ext cx="2804615" cy="646331"/>
          </a:xfrm>
          <a:prstGeom prst="rect">
            <a:avLst/>
          </a:prstGeom>
          <a:solidFill>
            <a:srgbClr val="E09ED8"/>
          </a:solidFill>
        </p:spPr>
        <p:txBody>
          <a:bodyPr wrap="square" rtlCol="0">
            <a:spAutoFit/>
          </a:bodyPr>
          <a:lstStyle/>
          <a:p>
            <a:r>
              <a:rPr lang="nb-NO" dirty="0"/>
              <a:t>Teig uten Matrikkelnummer</a:t>
            </a:r>
          </a:p>
        </p:txBody>
      </p:sp>
      <p:sp>
        <p:nvSpPr>
          <p:cNvPr id="7" name="TekstSylinder 6"/>
          <p:cNvSpPr txBox="1"/>
          <p:nvPr/>
        </p:nvSpPr>
        <p:spPr>
          <a:xfrm>
            <a:off x="4853486" y="2401091"/>
            <a:ext cx="3202105" cy="646331"/>
          </a:xfrm>
          <a:prstGeom prst="rect">
            <a:avLst/>
          </a:prstGeom>
          <a:solidFill>
            <a:srgbClr val="DFFFBF"/>
          </a:solidFill>
        </p:spPr>
        <p:txBody>
          <a:bodyPr wrap="square" rtlCol="0">
            <a:spAutoFit/>
          </a:bodyPr>
          <a:lstStyle/>
          <a:p>
            <a:r>
              <a:rPr lang="nb-NO" dirty="0"/>
              <a:t>Teig Gnr 87 Bnr 1 (Statskog SF)</a:t>
            </a:r>
          </a:p>
        </p:txBody>
      </p:sp>
    </p:spTree>
    <p:extLst>
      <p:ext uri="{BB962C8B-B14F-4D97-AF65-F5344CB8AC3E}">
        <p14:creationId xmlns:p14="http://schemas.microsoft.com/office/powerpoint/2010/main" val="245442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857250"/>
            <a:ext cx="7408718" cy="5143500"/>
          </a:xfrm>
          <a:prstGeom prst="rect">
            <a:avLst/>
          </a:prstGeom>
        </p:spPr>
      </p:pic>
      <p:sp>
        <p:nvSpPr>
          <p:cNvPr id="4" name="TekstSylinder 3"/>
          <p:cNvSpPr txBox="1"/>
          <p:nvPr/>
        </p:nvSpPr>
        <p:spPr>
          <a:xfrm>
            <a:off x="6524124" y="2328110"/>
            <a:ext cx="2535655" cy="3208571"/>
          </a:xfrm>
          <a:prstGeom prst="rect">
            <a:avLst/>
          </a:prstGeom>
          <a:solidFill>
            <a:schemeClr val="bg1"/>
          </a:solidFill>
        </p:spPr>
        <p:txBody>
          <a:bodyPr wrap="square" rtlCol="0">
            <a:spAutoFit/>
          </a:bodyPr>
          <a:lstStyle/>
          <a:p>
            <a:r>
              <a:rPr lang="nb-NO" sz="1350" dirty="0"/>
              <a:t>Selv om det i matrikkelen mangler Gnr Bnr på teiger – finnes en del informasjon hos Jordskifteretten</a:t>
            </a:r>
          </a:p>
          <a:p>
            <a:endParaRPr lang="nb-NO" sz="1350" dirty="0"/>
          </a:p>
          <a:p>
            <a:r>
              <a:rPr lang="nb-NO" sz="1350" b="1" dirty="0"/>
              <a:t>Gnr er indikert fra sak i 2006 </a:t>
            </a:r>
            <a:r>
              <a:rPr lang="nb-NO" sz="1350" dirty="0"/>
              <a:t>(men uten mellomgrenser for de enkelte gårder og bruk)</a:t>
            </a:r>
          </a:p>
          <a:p>
            <a:endParaRPr lang="nb-NO" sz="1350" dirty="0"/>
          </a:p>
          <a:p>
            <a:r>
              <a:rPr lang="nb-NO" sz="1350" dirty="0"/>
              <a:t>Fullstendig Gnr Bnr mangler i matrikkel da området ikke er ØK-kartlagt</a:t>
            </a:r>
          </a:p>
        </p:txBody>
      </p:sp>
    </p:spTree>
    <p:extLst>
      <p:ext uri="{BB962C8B-B14F-4D97-AF65-F5344CB8AC3E}">
        <p14:creationId xmlns:p14="http://schemas.microsoft.com/office/powerpoint/2010/main" val="265584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07075" y="1809182"/>
            <a:ext cx="8618561" cy="3208571"/>
          </a:xfrm>
          <a:prstGeom prst="rect">
            <a:avLst/>
          </a:prstGeom>
          <a:noFill/>
        </p:spPr>
        <p:txBody>
          <a:bodyPr wrap="square" rtlCol="0">
            <a:spAutoFit/>
          </a:bodyPr>
          <a:lstStyle/>
          <a:p>
            <a:r>
              <a:rPr lang="nb-NO" sz="1350" dirty="0"/>
              <a:t>Hvilke andre hensyn mener kommunen det bør tas hensyn til når ny kommunegrense skal etableres?</a:t>
            </a:r>
          </a:p>
          <a:p>
            <a:endParaRPr lang="nb-NO" sz="1350" dirty="0"/>
          </a:p>
          <a:p>
            <a:r>
              <a:rPr lang="nb-NO" sz="1350" dirty="0"/>
              <a:t>Rundskriv 2015-06-25 H-10/15 til </a:t>
            </a:r>
            <a:r>
              <a:rPr lang="nb-NO" sz="1350" b="1" dirty="0"/>
              <a:t>Inndelingslova</a:t>
            </a:r>
            <a:r>
              <a:rPr lang="nb-NO" sz="1350" dirty="0"/>
              <a:t> lister noen mulige forhold som kan være aktuelle og som kan være til støtte i beslutningsprosessen:</a:t>
            </a:r>
          </a:p>
          <a:p>
            <a:endParaRPr lang="nb-NO" sz="1350" dirty="0"/>
          </a:p>
          <a:p>
            <a:pPr marL="214313" indent="-214313">
              <a:buFont typeface="Arial" panose="020B0604020202020204" pitchFamily="34" charset="0"/>
              <a:buChar char="•"/>
            </a:pPr>
            <a:r>
              <a:rPr lang="nb-NO" sz="1350" i="1" dirty="0"/>
              <a:t>Antall innbyggere</a:t>
            </a:r>
          </a:p>
          <a:p>
            <a:pPr marL="214313" indent="-214313">
              <a:buFont typeface="Arial" panose="020B0604020202020204" pitchFamily="34" charset="0"/>
              <a:buChar char="•"/>
            </a:pPr>
            <a:r>
              <a:rPr lang="nb-NO" sz="1350" i="1" dirty="0"/>
              <a:t>Fordeling av areal</a:t>
            </a:r>
          </a:p>
          <a:p>
            <a:pPr marL="214313" indent="-214313">
              <a:buFont typeface="Arial" panose="020B0604020202020204" pitchFamily="34" charset="0"/>
              <a:buChar char="•"/>
            </a:pPr>
            <a:r>
              <a:rPr lang="nb-NO" sz="1350" i="1" dirty="0"/>
              <a:t>Spesielle geografiske forhold</a:t>
            </a:r>
          </a:p>
          <a:p>
            <a:pPr marL="214313" indent="-214313">
              <a:buFont typeface="Arial" panose="020B0604020202020204" pitchFamily="34" charset="0"/>
              <a:buChar char="•"/>
            </a:pPr>
            <a:r>
              <a:rPr lang="nb-NO" sz="1350" i="1" dirty="0"/>
              <a:t>Topografi</a:t>
            </a:r>
          </a:p>
          <a:p>
            <a:pPr marL="214313" indent="-214313">
              <a:buFont typeface="Arial" panose="020B0604020202020204" pitchFamily="34" charset="0"/>
              <a:buChar char="•"/>
            </a:pPr>
            <a:r>
              <a:rPr lang="nb-NO" sz="1350" i="1" dirty="0"/>
              <a:t>Kommunikasjonsforhold</a:t>
            </a:r>
          </a:p>
          <a:p>
            <a:pPr marL="214313" indent="-214313">
              <a:buFont typeface="Arial" panose="020B0604020202020204" pitchFamily="34" charset="0"/>
              <a:buChar char="•"/>
            </a:pPr>
            <a:r>
              <a:rPr lang="nb-NO" sz="1350" i="1" dirty="0"/>
              <a:t>Plangrunnlag i kommunene</a:t>
            </a:r>
          </a:p>
          <a:p>
            <a:pPr marL="214313" indent="-214313">
              <a:buFont typeface="Arial" panose="020B0604020202020204" pitchFamily="34" charset="0"/>
              <a:buChar char="•"/>
            </a:pPr>
            <a:r>
              <a:rPr lang="nb-NO" sz="1350" b="1" i="1" dirty="0"/>
              <a:t>Historikk og oppfatninger på stedet (eldre kart, soknegrenser,…</a:t>
            </a:r>
          </a:p>
          <a:p>
            <a:pPr marL="214313" indent="-214313">
              <a:buFont typeface="Arial" panose="020B0604020202020204" pitchFamily="34" charset="0"/>
              <a:buChar char="•"/>
            </a:pPr>
            <a:r>
              <a:rPr lang="nb-NO" sz="1350" b="1" i="1" dirty="0"/>
              <a:t>Rettsavgjørelser</a:t>
            </a:r>
          </a:p>
          <a:p>
            <a:pPr marL="214313" indent="-214313">
              <a:buFont typeface="Arial" panose="020B0604020202020204" pitchFamily="34" charset="0"/>
              <a:buChar char="•"/>
            </a:pPr>
            <a:r>
              <a:rPr lang="nb-NO" sz="1350" i="1" dirty="0"/>
              <a:t>…</a:t>
            </a:r>
          </a:p>
        </p:txBody>
      </p:sp>
    </p:spTree>
    <p:extLst>
      <p:ext uri="{BB962C8B-B14F-4D97-AF65-F5344CB8AC3E}">
        <p14:creationId xmlns:p14="http://schemas.microsoft.com/office/powerpoint/2010/main" val="322445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342784" y="664153"/>
            <a:ext cx="8801216" cy="936103"/>
          </a:xfrm>
        </p:spPr>
        <p:txBody>
          <a:bodyPr>
            <a:noAutofit/>
          </a:bodyPr>
          <a:lstStyle/>
          <a:p>
            <a:r>
              <a:rPr lang="nb-NO" sz="3200" dirty="0" smtClean="0"/>
              <a:t>50 år siden sist vi hadde kommunereform </a:t>
            </a:r>
            <a:endParaRPr lang="nb-NO" sz="3200" dirty="0"/>
          </a:p>
        </p:txBody>
      </p:sp>
      <p:pic>
        <p:nvPicPr>
          <p:cNvPr id="3" name="Bilde 2"/>
          <p:cNvPicPr>
            <a:picLocks noChangeAspect="1"/>
          </p:cNvPicPr>
          <p:nvPr/>
        </p:nvPicPr>
        <p:blipFill>
          <a:blip r:embed="rId3"/>
          <a:stretch>
            <a:fillRect/>
          </a:stretch>
        </p:blipFill>
        <p:spPr>
          <a:xfrm>
            <a:off x="4621772" y="2128242"/>
            <a:ext cx="4398602" cy="2481461"/>
          </a:xfrm>
          <a:prstGeom prst="rect">
            <a:avLst/>
          </a:prstGeom>
        </p:spPr>
      </p:pic>
      <p:sp>
        <p:nvSpPr>
          <p:cNvPr id="4" name="TekstSylinder 3"/>
          <p:cNvSpPr txBox="1"/>
          <p:nvPr/>
        </p:nvSpPr>
        <p:spPr>
          <a:xfrm>
            <a:off x="5508104" y="4869160"/>
            <a:ext cx="2160240" cy="369332"/>
          </a:xfrm>
          <a:prstGeom prst="rect">
            <a:avLst/>
          </a:prstGeom>
          <a:noFill/>
        </p:spPr>
        <p:txBody>
          <a:bodyPr wrap="square" rtlCol="0">
            <a:spAutoFit/>
          </a:bodyPr>
          <a:lstStyle/>
          <a:p>
            <a:r>
              <a:rPr lang="nb-NO" dirty="0" smtClean="0"/>
              <a:t>Arkiv anno 2017</a:t>
            </a:r>
            <a:endParaRPr lang="nb-NO" dirty="0"/>
          </a:p>
        </p:txBody>
      </p:sp>
      <p:pic>
        <p:nvPicPr>
          <p:cNvPr id="5" name="Bilde 4"/>
          <p:cNvPicPr>
            <a:picLocks noChangeAspect="1"/>
          </p:cNvPicPr>
          <p:nvPr/>
        </p:nvPicPr>
        <p:blipFill>
          <a:blip r:embed="rId4"/>
          <a:stretch>
            <a:fillRect/>
          </a:stretch>
        </p:blipFill>
        <p:spPr>
          <a:xfrm>
            <a:off x="90421" y="2132856"/>
            <a:ext cx="4348369" cy="2481461"/>
          </a:xfrm>
          <a:prstGeom prst="rect">
            <a:avLst/>
          </a:prstGeom>
        </p:spPr>
      </p:pic>
      <p:sp>
        <p:nvSpPr>
          <p:cNvPr id="8" name="TekstSylinder 7"/>
          <p:cNvSpPr txBox="1"/>
          <p:nvPr/>
        </p:nvSpPr>
        <p:spPr>
          <a:xfrm>
            <a:off x="1115616" y="4869160"/>
            <a:ext cx="2160240" cy="369332"/>
          </a:xfrm>
          <a:prstGeom prst="rect">
            <a:avLst/>
          </a:prstGeom>
          <a:noFill/>
        </p:spPr>
        <p:txBody>
          <a:bodyPr wrap="square" rtlCol="0">
            <a:spAutoFit/>
          </a:bodyPr>
          <a:lstStyle/>
          <a:p>
            <a:r>
              <a:rPr lang="nb-NO" dirty="0" smtClean="0"/>
              <a:t>Arkiv anno 1964</a:t>
            </a:r>
            <a:endParaRPr lang="nb-NO" dirty="0"/>
          </a:p>
        </p:txBody>
      </p:sp>
      <p:sp>
        <p:nvSpPr>
          <p:cNvPr id="6" name="Rektangel 5"/>
          <p:cNvSpPr/>
          <p:nvPr/>
        </p:nvSpPr>
        <p:spPr>
          <a:xfrm>
            <a:off x="4438790" y="3244334"/>
            <a:ext cx="266420" cy="369332"/>
          </a:xfrm>
          <a:prstGeom prst="rect">
            <a:avLst/>
          </a:prstGeom>
        </p:spPr>
        <p:txBody>
          <a:bodyPr wrap="none">
            <a:spAutoFit/>
          </a:bodyPr>
          <a:lstStyle/>
          <a:p>
            <a:r>
              <a:rPr lang="nb-NO" dirty="0"/>
              <a:t> </a:t>
            </a:r>
          </a:p>
        </p:txBody>
      </p:sp>
    </p:spTree>
    <p:extLst>
      <p:ext uri="{BB962C8B-B14F-4D97-AF65-F5344CB8AC3E}">
        <p14:creationId xmlns:p14="http://schemas.microsoft.com/office/powerpoint/2010/main" val="3017182359"/>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857250"/>
            <a:ext cx="3881291" cy="5143500"/>
          </a:xfrm>
          <a:prstGeom prst="rect">
            <a:avLst/>
          </a:prstGeom>
        </p:spPr>
      </p:pic>
      <p:sp>
        <p:nvSpPr>
          <p:cNvPr id="3" name="TekstSylinder 2"/>
          <p:cNvSpPr txBox="1"/>
          <p:nvPr/>
        </p:nvSpPr>
        <p:spPr>
          <a:xfrm>
            <a:off x="4030579" y="959519"/>
            <a:ext cx="4860758" cy="1754326"/>
          </a:xfrm>
          <a:prstGeom prst="rect">
            <a:avLst/>
          </a:prstGeom>
          <a:noFill/>
        </p:spPr>
        <p:txBody>
          <a:bodyPr wrap="square" rtlCol="0">
            <a:spAutoFit/>
          </a:bodyPr>
          <a:lstStyle/>
          <a:p>
            <a:r>
              <a:rPr lang="nb-NO" sz="1350" dirty="0"/>
              <a:t>Innbyggerinitiativ med søknad / forslag om endring av kommunegrense</a:t>
            </a:r>
          </a:p>
          <a:p>
            <a:endParaRPr lang="nb-NO" sz="1350" dirty="0"/>
          </a:p>
          <a:p>
            <a:r>
              <a:rPr lang="nb-NO" sz="1350" dirty="0"/>
              <a:t>Oversendt fylkesmannen 8 juni 2016</a:t>
            </a:r>
          </a:p>
          <a:p>
            <a:endParaRPr lang="nb-NO" sz="1350" dirty="0"/>
          </a:p>
          <a:p>
            <a:r>
              <a:rPr lang="nb-NO" sz="1350" dirty="0"/>
              <a:t>Skissert grense som vist</a:t>
            </a:r>
          </a:p>
          <a:p>
            <a:endParaRPr lang="nb-NO" sz="1350" dirty="0"/>
          </a:p>
          <a:p>
            <a:endParaRPr lang="nb-NO" sz="1350" dirty="0"/>
          </a:p>
        </p:txBody>
      </p:sp>
    </p:spTree>
    <p:extLst>
      <p:ext uri="{BB962C8B-B14F-4D97-AF65-F5344CB8AC3E}">
        <p14:creationId xmlns:p14="http://schemas.microsoft.com/office/powerpoint/2010/main" val="3368321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 y="857250"/>
            <a:ext cx="5762531" cy="5143500"/>
          </a:xfrm>
          <a:prstGeom prst="rect">
            <a:avLst/>
          </a:prstGeom>
        </p:spPr>
      </p:pic>
      <p:pic>
        <p:nvPicPr>
          <p:cNvPr id="3" name="Bilde 2"/>
          <p:cNvPicPr>
            <a:picLocks noChangeAspect="1"/>
          </p:cNvPicPr>
          <p:nvPr/>
        </p:nvPicPr>
        <p:blipFill>
          <a:blip r:embed="rId3"/>
          <a:stretch>
            <a:fillRect/>
          </a:stretch>
        </p:blipFill>
        <p:spPr>
          <a:xfrm>
            <a:off x="3729789" y="1734951"/>
            <a:ext cx="5196515" cy="2093159"/>
          </a:xfrm>
          <a:prstGeom prst="rect">
            <a:avLst/>
          </a:prstGeom>
        </p:spPr>
      </p:pic>
    </p:spTree>
    <p:extLst>
      <p:ext uri="{BB962C8B-B14F-4D97-AF65-F5344CB8AC3E}">
        <p14:creationId xmlns:p14="http://schemas.microsoft.com/office/powerpoint/2010/main" val="976012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3847" y="548680"/>
            <a:ext cx="7918713" cy="1354137"/>
          </a:xfrm>
        </p:spPr>
        <p:txBody>
          <a:bodyPr>
            <a:normAutofit/>
          </a:bodyPr>
          <a:lstStyle/>
          <a:p>
            <a:r>
              <a:rPr lang="nb-NO" sz="3600" dirty="0" smtClean="0"/>
              <a:t>Avsluttende punkter</a:t>
            </a:r>
            <a:endParaRPr lang="nb-NO" sz="3600" dirty="0"/>
          </a:p>
        </p:txBody>
      </p:sp>
      <p:sp>
        <p:nvSpPr>
          <p:cNvPr id="3" name="Plassholder for innhold 2"/>
          <p:cNvSpPr>
            <a:spLocks noGrp="1"/>
          </p:cNvSpPr>
          <p:nvPr>
            <p:ph sz="quarter" idx="10"/>
          </p:nvPr>
        </p:nvSpPr>
        <p:spPr>
          <a:xfrm>
            <a:off x="603847" y="1412776"/>
            <a:ext cx="4112169" cy="4824536"/>
          </a:xfrm>
        </p:spPr>
        <p:txBody>
          <a:bodyPr/>
          <a:lstStyle/>
          <a:p>
            <a:pPr marL="0" indent="0">
              <a:lnSpc>
                <a:spcPct val="150000"/>
              </a:lnSpc>
              <a:buNone/>
            </a:pPr>
            <a:endParaRPr lang="nb-NO" sz="1400" dirty="0" smtClean="0"/>
          </a:p>
          <a:p>
            <a:pPr>
              <a:lnSpc>
                <a:spcPct val="150000"/>
              </a:lnSpc>
            </a:pPr>
            <a:r>
              <a:rPr lang="nb-NO" sz="1400" dirty="0" smtClean="0"/>
              <a:t>Forankre arbeidet med digitaliseringsarbeid høyt i organisasjonen</a:t>
            </a:r>
            <a:br>
              <a:rPr lang="nb-NO" sz="1400" dirty="0" smtClean="0"/>
            </a:br>
            <a:endParaRPr lang="nb-NO" sz="1400" dirty="0" smtClean="0"/>
          </a:p>
          <a:p>
            <a:pPr>
              <a:lnSpc>
                <a:spcPct val="150000"/>
              </a:lnSpc>
            </a:pPr>
            <a:r>
              <a:rPr lang="nb-NO" sz="1400" dirty="0" smtClean="0"/>
              <a:t>Start kartleggingen tidlig – kommune og regionreform går langt utover matrikkelfaget!</a:t>
            </a:r>
          </a:p>
          <a:p>
            <a:pPr marL="0" indent="0">
              <a:lnSpc>
                <a:spcPct val="150000"/>
              </a:lnSpc>
              <a:buNone/>
            </a:pPr>
            <a:endParaRPr lang="nb-NO" sz="1200" dirty="0" smtClean="0"/>
          </a:p>
          <a:p>
            <a:pPr marL="0" indent="0">
              <a:lnSpc>
                <a:spcPct val="150000"/>
              </a:lnSpc>
              <a:buNone/>
            </a:pPr>
            <a:r>
              <a:rPr lang="nb-NO" sz="1200" dirty="0" smtClean="0"/>
              <a:t/>
            </a:r>
            <a:br>
              <a:rPr lang="nb-NO" sz="1200" dirty="0" smtClean="0"/>
            </a:br>
            <a:endParaRPr lang="nb-NO" sz="1200" dirty="0"/>
          </a:p>
        </p:txBody>
      </p:sp>
      <p:pic>
        <p:nvPicPr>
          <p:cNvPr id="4" name="Plassholder for innhold 5"/>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031076" y="1772816"/>
            <a:ext cx="3503917" cy="3528392"/>
          </a:xfrm>
          <a:prstGeom prst="rect">
            <a:avLst/>
          </a:prstGeom>
        </p:spPr>
      </p:pic>
    </p:spTree>
    <p:extLst>
      <p:ext uri="{BB962C8B-B14F-4D97-AF65-F5344CB8AC3E}">
        <p14:creationId xmlns:p14="http://schemas.microsoft.com/office/powerpoint/2010/main" val="147558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7032" y="578162"/>
            <a:ext cx="5939035" cy="1015603"/>
          </a:xfrm>
        </p:spPr>
        <p:txBody>
          <a:bodyPr>
            <a:normAutofit/>
          </a:bodyPr>
          <a:lstStyle/>
          <a:p>
            <a:r>
              <a:rPr lang="nb-NO" dirty="0" smtClean="0"/>
              <a:t>Ta kontakt!</a:t>
            </a:r>
            <a:endParaRPr lang="nb-NO" dirty="0"/>
          </a:p>
        </p:txBody>
      </p:sp>
      <p:sp>
        <p:nvSpPr>
          <p:cNvPr id="3" name="Plassholder for innhold 2"/>
          <p:cNvSpPr>
            <a:spLocks noGrp="1"/>
          </p:cNvSpPr>
          <p:nvPr>
            <p:ph sz="quarter" idx="10"/>
          </p:nvPr>
        </p:nvSpPr>
        <p:spPr>
          <a:xfrm>
            <a:off x="251521" y="1862827"/>
            <a:ext cx="4553410" cy="1257599"/>
          </a:xfrm>
        </p:spPr>
        <p:txBody>
          <a:bodyPr/>
          <a:lstStyle/>
          <a:p>
            <a:pPr marL="0" indent="0">
              <a:buNone/>
            </a:pPr>
            <a:r>
              <a:rPr lang="nb-NO" dirty="0" smtClean="0"/>
              <a:t>Bernt Audun Strømsli;</a:t>
            </a:r>
          </a:p>
          <a:p>
            <a:pPr marL="0" indent="0">
              <a:buNone/>
            </a:pPr>
            <a:r>
              <a:rPr lang="nb-NO" dirty="0" smtClean="0">
                <a:hlinkClick r:id="rId3"/>
              </a:rPr>
              <a:t>Bernt.Audun.Stromsli@kartverket.no</a:t>
            </a:r>
            <a:r>
              <a:rPr lang="nb-NO" dirty="0" smtClean="0"/>
              <a:t/>
            </a:r>
            <a:br>
              <a:rPr lang="nb-NO" dirty="0" smtClean="0"/>
            </a:br>
            <a:r>
              <a:rPr lang="nb-NO" dirty="0" err="1" smtClean="0"/>
              <a:t>Tlf</a:t>
            </a:r>
            <a:r>
              <a:rPr lang="nb-NO" dirty="0" smtClean="0"/>
              <a:t>: 32 11 87 84 / 93 60 34 25</a:t>
            </a:r>
            <a:br>
              <a:rPr lang="nb-NO" dirty="0" smtClean="0"/>
            </a:br>
            <a:endParaRPr lang="nb-NO" dirty="0" smtClean="0"/>
          </a:p>
          <a:p>
            <a:pPr marL="0" indent="0">
              <a:buNone/>
            </a:pPr>
            <a:endParaRPr lang="nb-NO" dirty="0"/>
          </a:p>
          <a:p>
            <a:pPr marL="0" indent="0">
              <a:buNone/>
            </a:pPr>
            <a:endParaRPr lang="nb-NO" dirty="0"/>
          </a:p>
        </p:txBody>
      </p:sp>
    </p:spTree>
    <p:extLst>
      <p:ext uri="{BB962C8B-B14F-4D97-AF65-F5344CB8AC3E}">
        <p14:creationId xmlns:p14="http://schemas.microsoft.com/office/powerpoint/2010/main" val="5046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76" y="634703"/>
            <a:ext cx="7918713" cy="1354137"/>
          </a:xfrm>
        </p:spPr>
        <p:txBody>
          <a:bodyPr>
            <a:normAutofit/>
          </a:bodyPr>
          <a:lstStyle/>
          <a:p>
            <a:pPr>
              <a:lnSpc>
                <a:spcPct val="150000"/>
              </a:lnSpc>
            </a:pPr>
            <a:r>
              <a:rPr lang="nb-NO" sz="3200" dirty="0"/>
              <a:t>Kartverkets </a:t>
            </a:r>
            <a:r>
              <a:rPr lang="nb-NO" sz="3200" dirty="0" smtClean="0"/>
              <a:t>erfaringer </a:t>
            </a:r>
            <a:r>
              <a:rPr lang="nb-NO" sz="2800" dirty="0" smtClean="0"/>
              <a:t/>
            </a:r>
            <a:br>
              <a:rPr lang="nb-NO" sz="2800" dirty="0" smtClean="0"/>
            </a:br>
            <a:r>
              <a:rPr lang="nb-NO" sz="2400" dirty="0" smtClean="0"/>
              <a:t>– etter innføring av matrikkelen</a:t>
            </a:r>
            <a:endParaRPr lang="nb-NO" sz="2400" dirty="0"/>
          </a:p>
        </p:txBody>
      </p:sp>
      <p:sp>
        <p:nvSpPr>
          <p:cNvPr id="3" name="Plassholder for innhold 2"/>
          <p:cNvSpPr>
            <a:spLocks noGrp="1"/>
          </p:cNvSpPr>
          <p:nvPr>
            <p:ph sz="quarter" idx="10"/>
          </p:nvPr>
        </p:nvSpPr>
        <p:spPr>
          <a:xfrm>
            <a:off x="323528" y="2276872"/>
            <a:ext cx="5832648" cy="4104456"/>
          </a:xfrm>
        </p:spPr>
        <p:txBody>
          <a:bodyPr/>
          <a:lstStyle/>
          <a:p>
            <a:pPr lvl="1">
              <a:lnSpc>
                <a:spcPct val="150000"/>
              </a:lnSpc>
            </a:pPr>
            <a:r>
              <a:rPr lang="nb-NO" dirty="0"/>
              <a:t>Inderøy og Mosvik </a:t>
            </a:r>
            <a:r>
              <a:rPr lang="nb-NO" dirty="0" smtClean="0">
                <a:sym typeface="Wingdings" panose="05000000000000000000" pitchFamily="2" charset="2"/>
              </a:rPr>
              <a:t></a:t>
            </a:r>
            <a:r>
              <a:rPr lang="nb-NO" dirty="0" smtClean="0"/>
              <a:t> </a:t>
            </a:r>
            <a:r>
              <a:rPr lang="nb-NO" dirty="0"/>
              <a:t>2012</a:t>
            </a:r>
          </a:p>
          <a:p>
            <a:pPr lvl="1">
              <a:lnSpc>
                <a:spcPct val="150000"/>
              </a:lnSpc>
            </a:pPr>
            <a:r>
              <a:rPr lang="nb-NO" dirty="0"/>
              <a:t>Harstad og Bjarkøy </a:t>
            </a:r>
            <a:r>
              <a:rPr lang="nb-NO" dirty="0" smtClean="0">
                <a:sym typeface="Wingdings" panose="05000000000000000000" pitchFamily="2" charset="2"/>
              </a:rPr>
              <a:t></a:t>
            </a:r>
            <a:r>
              <a:rPr lang="nb-NO" dirty="0" smtClean="0"/>
              <a:t> </a:t>
            </a:r>
            <a:r>
              <a:rPr lang="nb-NO" dirty="0"/>
              <a:t>2013</a:t>
            </a:r>
          </a:p>
          <a:p>
            <a:pPr lvl="1">
              <a:lnSpc>
                <a:spcPct val="150000"/>
              </a:lnSpc>
            </a:pPr>
            <a:r>
              <a:rPr lang="nb-NO" dirty="0"/>
              <a:t>Sandefjord, Andebu og Stokke </a:t>
            </a:r>
            <a:r>
              <a:rPr lang="nb-NO" dirty="0" smtClean="0">
                <a:sym typeface="Wingdings" panose="05000000000000000000" pitchFamily="2" charset="2"/>
              </a:rPr>
              <a:t></a:t>
            </a:r>
            <a:r>
              <a:rPr lang="nb-NO" dirty="0" smtClean="0"/>
              <a:t> 2017</a:t>
            </a:r>
          </a:p>
          <a:p>
            <a:pPr marL="457200" lvl="1" indent="0">
              <a:lnSpc>
                <a:spcPct val="150000"/>
              </a:lnSpc>
              <a:buNone/>
            </a:pPr>
            <a:endParaRPr lang="nb-NO" dirty="0"/>
          </a:p>
          <a:p>
            <a:pPr marL="457200" lvl="1" indent="0">
              <a:lnSpc>
                <a:spcPct val="150000"/>
              </a:lnSpc>
              <a:buNone/>
            </a:pPr>
            <a:endParaRPr lang="nb-NO" dirty="0"/>
          </a:p>
          <a:p>
            <a:pPr marL="342900" lvl="1" indent="0">
              <a:buNone/>
            </a:pPr>
            <a:endParaRPr lang="nb-NO" dirty="0"/>
          </a:p>
        </p:txBody>
      </p:sp>
      <p:pic>
        <p:nvPicPr>
          <p:cNvPr id="7" name="Plassholder for innhold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724128" y="4053068"/>
            <a:ext cx="3195356" cy="2130237"/>
          </a:xfrm>
        </p:spPr>
      </p:pic>
    </p:spTree>
    <p:extLst>
      <p:ext uri="{BB962C8B-B14F-4D97-AF65-F5344CB8AC3E}">
        <p14:creationId xmlns:p14="http://schemas.microsoft.com/office/powerpoint/2010/main" val="363340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4788024" y="404664"/>
            <a:ext cx="4288135" cy="1513038"/>
          </a:xfrm>
          <a:prstGeom prst="rect">
            <a:avLst/>
          </a:prstGeom>
        </p:spPr>
      </p:pic>
      <p:pic>
        <p:nvPicPr>
          <p:cNvPr id="4" name="Bilde 3"/>
          <p:cNvPicPr>
            <a:picLocks noChangeAspect="1"/>
          </p:cNvPicPr>
          <p:nvPr/>
        </p:nvPicPr>
        <p:blipFill>
          <a:blip r:embed="rId4"/>
          <a:stretch>
            <a:fillRect/>
          </a:stretch>
        </p:blipFill>
        <p:spPr>
          <a:xfrm>
            <a:off x="864470" y="2636888"/>
            <a:ext cx="7521788" cy="554566"/>
          </a:xfrm>
          <a:prstGeom prst="rect">
            <a:avLst/>
          </a:prstGeom>
        </p:spPr>
      </p:pic>
      <p:sp>
        <p:nvSpPr>
          <p:cNvPr id="2" name="Tittel 1"/>
          <p:cNvSpPr>
            <a:spLocks noGrp="1"/>
          </p:cNvSpPr>
          <p:nvPr>
            <p:ph type="title"/>
          </p:nvPr>
        </p:nvSpPr>
        <p:spPr>
          <a:xfrm>
            <a:off x="574676" y="764704"/>
            <a:ext cx="7918713" cy="1127598"/>
          </a:xfrm>
        </p:spPr>
        <p:txBody>
          <a:bodyPr>
            <a:normAutofit/>
          </a:bodyPr>
          <a:lstStyle/>
          <a:p>
            <a:r>
              <a:rPr lang="nb-NO" sz="3200" dirty="0" smtClean="0"/>
              <a:t>Årets tildelingsbrev</a:t>
            </a:r>
            <a:endParaRPr lang="nb-NO" sz="3200" dirty="0"/>
          </a:p>
        </p:txBody>
      </p:sp>
      <p:sp>
        <p:nvSpPr>
          <p:cNvPr id="3" name="Plassholder for innhold 2"/>
          <p:cNvSpPr>
            <a:spLocks noGrp="1"/>
          </p:cNvSpPr>
          <p:nvPr>
            <p:ph sz="quarter" idx="10"/>
          </p:nvPr>
        </p:nvSpPr>
        <p:spPr>
          <a:xfrm>
            <a:off x="467544" y="2132856"/>
            <a:ext cx="7924800" cy="3960416"/>
          </a:xfrm>
        </p:spPr>
        <p:txBody>
          <a:bodyPr/>
          <a:lstStyle/>
          <a:p>
            <a:r>
              <a:rPr lang="nb-NO" dirty="0" smtClean="0"/>
              <a:t>Oppdrag 3.3.7:</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endParaRPr lang="nb-NO" dirty="0" smtClean="0"/>
          </a:p>
          <a:p>
            <a:pPr marL="0" indent="0">
              <a:buNone/>
            </a:pPr>
            <a:endParaRPr lang="nb-NO" dirty="0" smtClean="0"/>
          </a:p>
          <a:p>
            <a:pPr marL="0" indent="0">
              <a:buNone/>
            </a:pPr>
            <a:endParaRPr lang="nb-NO" dirty="0" smtClean="0"/>
          </a:p>
          <a:p>
            <a:r>
              <a:rPr lang="nb-NO" dirty="0" smtClean="0"/>
              <a:t>Oppdrag 3.3.8:</a:t>
            </a:r>
            <a:endParaRPr lang="nb-NO" dirty="0"/>
          </a:p>
          <a:p>
            <a:pPr marL="0" indent="0">
              <a:buNone/>
            </a:pPr>
            <a:endParaRPr lang="nb-NO" dirty="0"/>
          </a:p>
        </p:txBody>
      </p:sp>
      <p:pic>
        <p:nvPicPr>
          <p:cNvPr id="5" name="Bilde 4"/>
          <p:cNvPicPr>
            <a:picLocks noChangeAspect="1"/>
          </p:cNvPicPr>
          <p:nvPr/>
        </p:nvPicPr>
        <p:blipFill>
          <a:blip r:embed="rId5"/>
          <a:stretch>
            <a:fillRect/>
          </a:stretch>
        </p:blipFill>
        <p:spPr>
          <a:xfrm>
            <a:off x="874044" y="4275425"/>
            <a:ext cx="7963619" cy="1153244"/>
          </a:xfrm>
          <a:prstGeom prst="rect">
            <a:avLst/>
          </a:prstGeom>
        </p:spPr>
      </p:pic>
    </p:spTree>
    <p:extLst>
      <p:ext uri="{BB962C8B-B14F-4D97-AF65-F5344CB8AC3E}">
        <p14:creationId xmlns:p14="http://schemas.microsoft.com/office/powerpoint/2010/main" val="179150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4725144"/>
            <a:ext cx="5153311" cy="2004065"/>
          </a:xfrm>
          <a:prstGeom prst="rect">
            <a:avLst/>
          </a:prstGeom>
        </p:spPr>
      </p:pic>
      <p:sp>
        <p:nvSpPr>
          <p:cNvPr id="2" name="Tittel 1"/>
          <p:cNvSpPr>
            <a:spLocks noGrp="1"/>
          </p:cNvSpPr>
          <p:nvPr>
            <p:ph type="title"/>
          </p:nvPr>
        </p:nvSpPr>
        <p:spPr/>
        <p:txBody>
          <a:bodyPr>
            <a:normAutofit/>
          </a:bodyPr>
          <a:lstStyle/>
          <a:p>
            <a:r>
              <a:rPr lang="nb-NO" dirty="0" smtClean="0"/>
              <a:t>Overordnet</a:t>
            </a:r>
            <a:endParaRPr lang="nb-NO" sz="4000" dirty="0"/>
          </a:p>
        </p:txBody>
      </p:sp>
      <p:sp>
        <p:nvSpPr>
          <p:cNvPr id="3" name="Plassholder for innhold 2"/>
          <p:cNvSpPr>
            <a:spLocks noGrp="1"/>
          </p:cNvSpPr>
          <p:nvPr>
            <p:ph sz="quarter" idx="10"/>
          </p:nvPr>
        </p:nvSpPr>
        <p:spPr>
          <a:xfrm>
            <a:off x="539553" y="980728"/>
            <a:ext cx="8496943" cy="4176464"/>
          </a:xfrm>
        </p:spPr>
        <p:txBody>
          <a:bodyPr/>
          <a:lstStyle/>
          <a:p>
            <a:pPr marL="0" indent="0">
              <a:buNone/>
            </a:pPr>
            <a:endParaRPr lang="nb-NO" sz="2000" dirty="0">
              <a:solidFill>
                <a:schemeClr val="tx1"/>
              </a:solidFill>
            </a:endParaRPr>
          </a:p>
          <a:p>
            <a:pPr>
              <a:buFont typeface="Arial" pitchFamily="34" charset="0"/>
              <a:buChar char="•"/>
            </a:pPr>
            <a:r>
              <a:rPr lang="nb-NO" sz="1400" dirty="0" smtClean="0"/>
              <a:t>Kommune- og regionsammenslåinger gjennomføres ALLTID 1. januar </a:t>
            </a:r>
          </a:p>
          <a:p>
            <a:pPr marL="0" indent="0">
              <a:buNone/>
            </a:pPr>
            <a:endParaRPr lang="nb-NO" sz="1400" dirty="0" smtClean="0"/>
          </a:p>
          <a:p>
            <a:pPr>
              <a:buFont typeface="Arial" pitchFamily="34" charset="0"/>
              <a:buChar char="•"/>
            </a:pPr>
            <a:r>
              <a:rPr lang="nb-NO" sz="1400" dirty="0"/>
              <a:t>KMD anbefaler at det går </a:t>
            </a:r>
            <a:r>
              <a:rPr lang="nb-NO" sz="1400" dirty="0" smtClean="0"/>
              <a:t>minst 18 </a:t>
            </a:r>
            <a:r>
              <a:rPr lang="nb-NO" sz="1400" dirty="0"/>
              <a:t>måneder fra vedtak til sammenslåingen trer i kraft ved nyttårsskifter</a:t>
            </a:r>
          </a:p>
          <a:p>
            <a:pPr marL="0" indent="0">
              <a:buNone/>
            </a:pPr>
            <a:endParaRPr lang="nb-NO" sz="1400" dirty="0" smtClean="0"/>
          </a:p>
          <a:p>
            <a:pPr>
              <a:buFont typeface="Arial" pitchFamily="34" charset="0"/>
              <a:buChar char="•"/>
            </a:pPr>
            <a:r>
              <a:rPr lang="nb-NO" sz="1400" dirty="0" smtClean="0"/>
              <a:t>Hovedprinsipp ved sammenslåing/endring av kommuner = nytt kommunenummer</a:t>
            </a:r>
            <a:endParaRPr lang="nb-NO" sz="1400" dirty="0"/>
          </a:p>
          <a:p>
            <a:pPr marL="0" indent="0">
              <a:buNone/>
            </a:pPr>
            <a:endParaRPr lang="nb-NO" sz="1400" dirty="0"/>
          </a:p>
          <a:p>
            <a:r>
              <a:rPr lang="nb-NO" sz="1400" dirty="0"/>
              <a:t>Hovedprinsipp for fylker er nytt </a:t>
            </a:r>
            <a:r>
              <a:rPr lang="nb-NO" sz="1400" dirty="0" smtClean="0"/>
              <a:t>fylkesnummer, dvs. også nytt kommunenummer</a:t>
            </a:r>
          </a:p>
          <a:p>
            <a:endParaRPr lang="nb-NO" sz="1400" dirty="0"/>
          </a:p>
          <a:p>
            <a:pPr marL="0" indent="0">
              <a:buNone/>
            </a:pPr>
            <a:endParaRPr lang="nb-NO" dirty="0"/>
          </a:p>
          <a:p>
            <a:pPr marL="0" indent="0">
              <a:buNone/>
            </a:pPr>
            <a:endParaRPr lang="nb-NO" sz="2000" dirty="0">
              <a:solidFill>
                <a:schemeClr val="tx1"/>
              </a:solidFill>
            </a:endParaRPr>
          </a:p>
          <a:p>
            <a:pPr marL="257175" lvl="1" indent="0">
              <a:buNone/>
            </a:pPr>
            <a:endParaRPr lang="nb-NO" dirty="0"/>
          </a:p>
        </p:txBody>
      </p:sp>
    </p:spTree>
    <p:extLst>
      <p:ext uri="{BB962C8B-B14F-4D97-AF65-F5344CB8AC3E}">
        <p14:creationId xmlns:p14="http://schemas.microsoft.com/office/powerpoint/2010/main" val="350786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normAutofit/>
          </a:bodyPr>
          <a:lstStyle/>
          <a:p>
            <a:r>
              <a:rPr lang="nb-NO" sz="3600" dirty="0" smtClean="0"/>
              <a:t>Kartverkets oppgaver </a:t>
            </a:r>
            <a:endParaRPr lang="nb-NO" sz="3600" dirty="0"/>
          </a:p>
        </p:txBody>
      </p:sp>
      <p:sp>
        <p:nvSpPr>
          <p:cNvPr id="11" name="Plassholder for innhold 10"/>
          <p:cNvSpPr>
            <a:spLocks noGrp="1"/>
          </p:cNvSpPr>
          <p:nvPr>
            <p:ph sz="quarter" idx="10"/>
          </p:nvPr>
        </p:nvSpPr>
        <p:spPr>
          <a:xfrm>
            <a:off x="574675" y="1556792"/>
            <a:ext cx="7344815" cy="4248471"/>
          </a:xfrm>
        </p:spPr>
        <p:txBody>
          <a:bodyPr/>
          <a:lstStyle/>
          <a:p>
            <a:pPr marL="42862" indent="0">
              <a:lnSpc>
                <a:spcPct val="150000"/>
              </a:lnSpc>
              <a:buNone/>
            </a:pPr>
            <a:r>
              <a:rPr lang="nb-NO" sz="1400" dirty="0" smtClean="0"/>
              <a:t>Fire </a:t>
            </a:r>
            <a:r>
              <a:rPr lang="nb-NO" sz="1400" dirty="0"/>
              <a:t>parallelle </a:t>
            </a:r>
            <a:r>
              <a:rPr lang="nb-NO" sz="1400" dirty="0" smtClean="0"/>
              <a:t>kommunesammenslåinger pr. 1.1. 2018:</a:t>
            </a:r>
            <a:endParaRPr lang="nb-NO" sz="1400" dirty="0"/>
          </a:p>
          <a:p>
            <a:pPr marL="328612" indent="-285750">
              <a:lnSpc>
                <a:spcPct val="150000"/>
              </a:lnSpc>
              <a:buFont typeface="Arial" panose="020B0604020202020204" pitchFamily="34" charset="0"/>
              <a:buChar char="•"/>
            </a:pPr>
            <a:r>
              <a:rPr lang="nb-NO" sz="1400" dirty="0" smtClean="0"/>
              <a:t>Hof </a:t>
            </a:r>
            <a:r>
              <a:rPr lang="nb-NO" sz="1400" dirty="0"/>
              <a:t>+ Holmestrand = </a:t>
            </a:r>
            <a:r>
              <a:rPr lang="nb-NO" sz="1400" dirty="0" smtClean="0"/>
              <a:t>Holmestrand</a:t>
            </a:r>
          </a:p>
          <a:p>
            <a:pPr marL="328612" indent="-285750">
              <a:lnSpc>
                <a:spcPct val="150000"/>
              </a:lnSpc>
              <a:buFont typeface="Arial" panose="020B0604020202020204" pitchFamily="34" charset="0"/>
              <a:buChar char="•"/>
            </a:pPr>
            <a:r>
              <a:rPr lang="nb-NO" sz="1400" dirty="0" smtClean="0"/>
              <a:t>Nøtterøy </a:t>
            </a:r>
            <a:r>
              <a:rPr lang="nb-NO" sz="1400" dirty="0"/>
              <a:t>+ Tjøme = Færder </a:t>
            </a:r>
            <a:endParaRPr lang="nb-NO" sz="1400" dirty="0" smtClean="0"/>
          </a:p>
          <a:p>
            <a:pPr marL="328612" indent="-285750">
              <a:lnSpc>
                <a:spcPct val="150000"/>
              </a:lnSpc>
              <a:buFont typeface="Arial" panose="020B0604020202020204" pitchFamily="34" charset="0"/>
              <a:buChar char="•"/>
            </a:pPr>
            <a:r>
              <a:rPr lang="nb-NO" sz="1400" dirty="0" smtClean="0"/>
              <a:t>Larvik </a:t>
            </a:r>
            <a:r>
              <a:rPr lang="nb-NO" sz="1400" dirty="0"/>
              <a:t>+ Lardal = Larvik </a:t>
            </a:r>
            <a:endParaRPr lang="nb-NO" sz="1400" dirty="0" smtClean="0"/>
          </a:p>
          <a:p>
            <a:pPr marL="328612" indent="-285750">
              <a:lnSpc>
                <a:spcPct val="150000"/>
              </a:lnSpc>
              <a:buFont typeface="Arial" panose="020B0604020202020204" pitchFamily="34" charset="0"/>
              <a:buChar char="•"/>
            </a:pPr>
            <a:r>
              <a:rPr lang="nb-NO" sz="1400" dirty="0" smtClean="0"/>
              <a:t>Rissa </a:t>
            </a:r>
            <a:r>
              <a:rPr lang="nb-NO" sz="1400" dirty="0"/>
              <a:t>+ </a:t>
            </a:r>
            <a:r>
              <a:rPr lang="nb-NO" sz="1400" dirty="0" smtClean="0"/>
              <a:t>Leksvik = </a:t>
            </a:r>
            <a:r>
              <a:rPr lang="nb-NO" sz="1400" dirty="0"/>
              <a:t>Indre </a:t>
            </a:r>
            <a:r>
              <a:rPr lang="nb-NO" sz="1400" dirty="0" smtClean="0"/>
              <a:t>Fosen</a:t>
            </a:r>
          </a:p>
          <a:p>
            <a:pPr marL="42862" indent="0">
              <a:lnSpc>
                <a:spcPct val="150000"/>
              </a:lnSpc>
              <a:buNone/>
            </a:pPr>
            <a:r>
              <a:rPr lang="nb-NO" sz="1400" dirty="0"/>
              <a:t/>
            </a:r>
            <a:br>
              <a:rPr lang="nb-NO" sz="1400" dirty="0"/>
            </a:br>
            <a:r>
              <a:rPr lang="nb-NO" sz="1400" dirty="0" smtClean="0"/>
              <a:t>En  regionsammenslåing pr. 1.1.2018:</a:t>
            </a:r>
            <a:endParaRPr lang="nb-NO" sz="1400" dirty="0"/>
          </a:p>
          <a:p>
            <a:pPr marL="328612" indent="-285750">
              <a:lnSpc>
                <a:spcPct val="150000"/>
              </a:lnSpc>
            </a:pPr>
            <a:r>
              <a:rPr lang="nb-NO" sz="1400" dirty="0" smtClean="0"/>
              <a:t>Nord-Trøndelag </a:t>
            </a:r>
            <a:r>
              <a:rPr lang="nb-NO" sz="1400" dirty="0"/>
              <a:t>+ Sør-Trøndelag = </a:t>
            </a:r>
            <a:r>
              <a:rPr lang="nb-NO" sz="1400" dirty="0" smtClean="0"/>
              <a:t>Trøndelag</a:t>
            </a:r>
          </a:p>
          <a:p>
            <a:pPr marL="328612" indent="-285750">
              <a:lnSpc>
                <a:spcPct val="150000"/>
              </a:lnSpc>
            </a:pPr>
            <a:endParaRPr lang="nb-NO" sz="1400" dirty="0"/>
          </a:p>
          <a:p>
            <a:pPr marL="42862" indent="0">
              <a:lnSpc>
                <a:spcPct val="150000"/>
              </a:lnSpc>
              <a:buNone/>
            </a:pPr>
            <a:r>
              <a:rPr lang="nb-NO" sz="1400" dirty="0" smtClean="0"/>
              <a:t>Videreutvikling av teknisk løsning– «</a:t>
            </a:r>
            <a:r>
              <a:rPr lang="nb-NO" sz="1400" dirty="0" err="1" smtClean="0"/>
              <a:t>Marty</a:t>
            </a:r>
            <a:r>
              <a:rPr lang="nb-NO" sz="1400" dirty="0" smtClean="0"/>
              <a:t>» -  for </a:t>
            </a:r>
            <a:r>
              <a:rPr lang="nb-NO" sz="1400" dirty="0"/>
              <a:t>test og </a:t>
            </a:r>
            <a:r>
              <a:rPr lang="nb-NO" sz="1400" dirty="0" smtClean="0"/>
              <a:t>tidlig tilgang </a:t>
            </a:r>
            <a:r>
              <a:rPr lang="nb-NO" sz="1400" dirty="0"/>
              <a:t>til matrikkeldata før </a:t>
            </a:r>
            <a:r>
              <a:rPr lang="nb-NO" sz="1400" dirty="0" smtClean="0"/>
              <a:t>selve sammenslåingene faktisk skjer nyttårshelgen</a:t>
            </a:r>
          </a:p>
          <a:p>
            <a:pPr marL="42862" indent="0">
              <a:lnSpc>
                <a:spcPct val="150000"/>
              </a:lnSpc>
              <a:buNone/>
            </a:pPr>
            <a:endParaRPr lang="nb-NO" dirty="0"/>
          </a:p>
          <a:p>
            <a:pPr>
              <a:lnSpc>
                <a:spcPct val="150000"/>
              </a:lnSpc>
            </a:pPr>
            <a:endParaRPr lang="nb-NO" dirty="0"/>
          </a:p>
          <a:p>
            <a:pPr marL="0" indent="0">
              <a:lnSpc>
                <a:spcPct val="150000"/>
              </a:lnSpc>
              <a:buNone/>
            </a:pPr>
            <a:endParaRPr lang="nb-NO" dirty="0"/>
          </a:p>
        </p:txBody>
      </p:sp>
      <p:pic>
        <p:nvPicPr>
          <p:cNvPr id="2" name="Bilde 1"/>
          <p:cNvPicPr>
            <a:picLocks noChangeAspect="1"/>
          </p:cNvPicPr>
          <p:nvPr/>
        </p:nvPicPr>
        <p:blipFill>
          <a:blip r:embed="rId3"/>
          <a:stretch>
            <a:fillRect/>
          </a:stretch>
        </p:blipFill>
        <p:spPr>
          <a:xfrm>
            <a:off x="5477464" y="1988840"/>
            <a:ext cx="3022011" cy="2349042"/>
          </a:xfrm>
          <a:prstGeom prst="rect">
            <a:avLst/>
          </a:prstGeom>
        </p:spPr>
      </p:pic>
    </p:spTree>
    <p:extLst>
      <p:ext uri="{BB962C8B-B14F-4D97-AF65-F5344CB8AC3E}">
        <p14:creationId xmlns:p14="http://schemas.microsoft.com/office/powerpoint/2010/main" val="232582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76" y="538165"/>
            <a:ext cx="7918713" cy="1090635"/>
          </a:xfrm>
        </p:spPr>
        <p:txBody>
          <a:bodyPr>
            <a:normAutofit/>
          </a:bodyPr>
          <a:lstStyle/>
          <a:p>
            <a:r>
              <a:rPr lang="nb-NO" sz="3600" dirty="0" smtClean="0"/>
              <a:t>Hvordan skal kommunene forberede seg</a:t>
            </a:r>
            <a:endParaRPr lang="nb-NO" sz="3600" dirty="0"/>
          </a:p>
        </p:txBody>
      </p:sp>
      <p:sp>
        <p:nvSpPr>
          <p:cNvPr id="4" name="Plassholder for innhold 3"/>
          <p:cNvSpPr>
            <a:spLocks noGrp="1"/>
          </p:cNvSpPr>
          <p:nvPr>
            <p:ph sz="quarter" idx="11"/>
          </p:nvPr>
        </p:nvSpPr>
        <p:spPr>
          <a:xfrm>
            <a:off x="574675" y="1892302"/>
            <a:ext cx="8173789" cy="3960439"/>
          </a:xfrm>
        </p:spPr>
        <p:txBody>
          <a:bodyPr/>
          <a:lstStyle/>
          <a:p>
            <a:pPr marL="0" indent="0">
              <a:lnSpc>
                <a:spcPct val="150000"/>
              </a:lnSpc>
              <a:buNone/>
            </a:pPr>
            <a:r>
              <a:rPr lang="nb-NO" sz="1600" b="1" u="sng" dirty="0"/>
              <a:t>KS-rapport: Digitale konsekvenser av en kommunesammenslåing </a:t>
            </a:r>
            <a:endParaRPr lang="nb-NO" sz="1600" b="1" u="sng" dirty="0" smtClean="0"/>
          </a:p>
          <a:p>
            <a:pPr marL="0" indent="0">
              <a:lnSpc>
                <a:spcPct val="150000"/>
              </a:lnSpc>
              <a:buNone/>
            </a:pPr>
            <a:endParaRPr lang="nb-NO" sz="1600" dirty="0"/>
          </a:p>
          <a:p>
            <a:pPr marL="0" indent="0">
              <a:buNone/>
            </a:pPr>
            <a:endParaRPr lang="nb-NO" dirty="0" smtClean="0"/>
          </a:p>
          <a:p>
            <a:endParaRPr lang="nb-NO" dirty="0" smtClean="0"/>
          </a:p>
          <a:p>
            <a:pPr marL="0" indent="0">
              <a:buNone/>
            </a:pPr>
            <a:endParaRPr lang="nb-NO" dirty="0"/>
          </a:p>
        </p:txBody>
      </p:sp>
      <p:sp>
        <p:nvSpPr>
          <p:cNvPr id="5" name="Plassholder for innhold 3"/>
          <p:cNvSpPr>
            <a:spLocks noGrp="1"/>
          </p:cNvSpPr>
          <p:nvPr>
            <p:ph sz="quarter" idx="11"/>
          </p:nvPr>
        </p:nvSpPr>
        <p:spPr>
          <a:xfrm>
            <a:off x="683568" y="2420888"/>
            <a:ext cx="8173789" cy="3960439"/>
          </a:xfrm>
        </p:spPr>
        <p:txBody>
          <a:bodyPr/>
          <a:lstStyle/>
          <a:p>
            <a:pPr>
              <a:lnSpc>
                <a:spcPct val="150000"/>
              </a:lnSpc>
            </a:pPr>
            <a:r>
              <a:rPr lang="nb-NO" sz="1600" dirty="0" smtClean="0"/>
              <a:t>Rapporten finnes </a:t>
            </a:r>
            <a:r>
              <a:rPr lang="nb-NO" sz="1600" dirty="0"/>
              <a:t>her: </a:t>
            </a:r>
            <a:r>
              <a:rPr lang="nb-NO" sz="1600" dirty="0" smtClean="0">
                <a:hlinkClick r:id="rId3"/>
              </a:rPr>
              <a:t>http</a:t>
            </a:r>
            <a:r>
              <a:rPr lang="nb-NO" sz="1600" dirty="0">
                <a:hlinkClick r:id="rId3"/>
              </a:rPr>
              <a:t>://www.ks.no/digikons</a:t>
            </a:r>
            <a:r>
              <a:rPr lang="nb-NO" sz="1600" dirty="0"/>
              <a:t> </a:t>
            </a:r>
            <a:endParaRPr lang="nb-NO" sz="1600" dirty="0" smtClean="0">
              <a:solidFill>
                <a:srgbClr val="0070C0"/>
              </a:solidFill>
            </a:endParaRPr>
          </a:p>
          <a:p>
            <a:pPr>
              <a:lnSpc>
                <a:spcPct val="150000"/>
              </a:lnSpc>
            </a:pPr>
            <a:r>
              <a:rPr lang="nb-NO" sz="1600" dirty="0" smtClean="0"/>
              <a:t>Kapittel 4 og 5 omtaler prosess og konsekvenser;</a:t>
            </a:r>
          </a:p>
          <a:p>
            <a:pPr marL="0" indent="0">
              <a:lnSpc>
                <a:spcPct val="150000"/>
              </a:lnSpc>
              <a:buNone/>
            </a:pPr>
            <a:endParaRPr lang="nb-NO" dirty="0" smtClean="0"/>
          </a:p>
          <a:p>
            <a:pPr marL="0" indent="0">
              <a:buNone/>
            </a:pPr>
            <a:endParaRPr lang="nb-NO" dirty="0" smtClean="0"/>
          </a:p>
          <a:p>
            <a:pPr marL="0" indent="0">
              <a:buNone/>
            </a:pPr>
            <a:endParaRPr lang="nb-NO" dirty="0"/>
          </a:p>
        </p:txBody>
      </p:sp>
      <p:pic>
        <p:nvPicPr>
          <p:cNvPr id="6" name="Bilde 5"/>
          <p:cNvPicPr>
            <a:picLocks noChangeAspect="1"/>
          </p:cNvPicPr>
          <p:nvPr/>
        </p:nvPicPr>
        <p:blipFill rotWithShape="1">
          <a:blip r:embed="rId4"/>
          <a:srcRect b="7500"/>
          <a:stretch/>
        </p:blipFill>
        <p:spPr>
          <a:xfrm>
            <a:off x="1403648" y="3248979"/>
            <a:ext cx="5112568" cy="2304256"/>
          </a:xfrm>
          <a:prstGeom prst="rect">
            <a:avLst/>
          </a:prstGeom>
        </p:spPr>
      </p:pic>
      <p:pic>
        <p:nvPicPr>
          <p:cNvPr id="7" name="Bilde 6"/>
          <p:cNvPicPr>
            <a:picLocks noChangeAspect="1"/>
          </p:cNvPicPr>
          <p:nvPr/>
        </p:nvPicPr>
        <p:blipFill>
          <a:blip r:embed="rId5"/>
          <a:stretch>
            <a:fillRect/>
          </a:stretch>
        </p:blipFill>
        <p:spPr>
          <a:xfrm>
            <a:off x="1475656" y="5597773"/>
            <a:ext cx="4968551" cy="622205"/>
          </a:xfrm>
          <a:prstGeom prst="rect">
            <a:avLst/>
          </a:prstGeom>
        </p:spPr>
      </p:pic>
    </p:spTree>
    <p:extLst>
      <p:ext uri="{BB962C8B-B14F-4D97-AF65-F5344CB8AC3E}">
        <p14:creationId xmlns:p14="http://schemas.microsoft.com/office/powerpoint/2010/main" val="269652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76" y="538165"/>
            <a:ext cx="7918713" cy="1090635"/>
          </a:xfrm>
        </p:spPr>
        <p:txBody>
          <a:bodyPr>
            <a:normAutofit/>
          </a:bodyPr>
          <a:lstStyle/>
          <a:p>
            <a:r>
              <a:rPr lang="nb-NO" sz="2800" u="sng" dirty="0" smtClean="0"/>
              <a:t>KS rapport</a:t>
            </a:r>
            <a:r>
              <a:rPr lang="nb-NO" sz="2800" dirty="0" smtClean="0"/>
              <a:t>, Digitale konsekvenser av en digital kommunesammenslåing</a:t>
            </a:r>
            <a:endParaRPr lang="nb-NO" sz="2800" dirty="0"/>
          </a:p>
        </p:txBody>
      </p:sp>
      <p:sp>
        <p:nvSpPr>
          <p:cNvPr id="4" name="Plassholder for innhold 3"/>
          <p:cNvSpPr>
            <a:spLocks noGrp="1"/>
          </p:cNvSpPr>
          <p:nvPr>
            <p:ph sz="quarter" idx="11"/>
          </p:nvPr>
        </p:nvSpPr>
        <p:spPr>
          <a:xfrm>
            <a:off x="574675" y="1892302"/>
            <a:ext cx="8173789" cy="3960439"/>
          </a:xfrm>
        </p:spPr>
        <p:txBody>
          <a:bodyPr/>
          <a:lstStyle/>
          <a:p>
            <a:pPr>
              <a:lnSpc>
                <a:spcPct val="150000"/>
              </a:lnSpc>
            </a:pPr>
            <a:r>
              <a:rPr lang="nb-NO" sz="1600" dirty="0" smtClean="0"/>
              <a:t>Prosess;</a:t>
            </a:r>
            <a:endParaRPr lang="nb-NO" sz="1600" dirty="0" smtClean="0">
              <a:solidFill>
                <a:srgbClr val="0070C0"/>
              </a:solidFill>
            </a:endParaRPr>
          </a:p>
          <a:p>
            <a:pPr marL="0" indent="0">
              <a:buNone/>
            </a:pPr>
            <a:endParaRPr lang="nb-NO" dirty="0" smtClean="0"/>
          </a:p>
          <a:p>
            <a:pPr marL="0" indent="0">
              <a:buNone/>
            </a:pPr>
            <a:endParaRPr lang="nb-NO" dirty="0"/>
          </a:p>
        </p:txBody>
      </p:sp>
      <p:pic>
        <p:nvPicPr>
          <p:cNvPr id="3" name="Bilde 2"/>
          <p:cNvPicPr>
            <a:picLocks noChangeAspect="1"/>
          </p:cNvPicPr>
          <p:nvPr/>
        </p:nvPicPr>
        <p:blipFill>
          <a:blip r:embed="rId3"/>
          <a:stretch>
            <a:fillRect/>
          </a:stretch>
        </p:blipFill>
        <p:spPr>
          <a:xfrm>
            <a:off x="2051720" y="1988840"/>
            <a:ext cx="5400600" cy="4533185"/>
          </a:xfrm>
          <a:prstGeom prst="rect">
            <a:avLst/>
          </a:prstGeom>
        </p:spPr>
      </p:pic>
      <p:sp>
        <p:nvSpPr>
          <p:cNvPr id="7" name="TekstSylinder 6"/>
          <p:cNvSpPr txBox="1"/>
          <p:nvPr/>
        </p:nvSpPr>
        <p:spPr>
          <a:xfrm>
            <a:off x="7452320" y="2492896"/>
            <a:ext cx="1584176" cy="1477328"/>
          </a:xfrm>
          <a:prstGeom prst="rect">
            <a:avLst/>
          </a:prstGeom>
          <a:noFill/>
        </p:spPr>
        <p:txBody>
          <a:bodyPr wrap="square" rtlCol="0">
            <a:spAutoFit/>
          </a:bodyPr>
          <a:lstStyle/>
          <a:p>
            <a:r>
              <a:rPr lang="nb-NO" u="sng" dirty="0" smtClean="0"/>
              <a:t>NB!!</a:t>
            </a:r>
          </a:p>
          <a:p>
            <a:r>
              <a:rPr lang="nb-NO" dirty="0" smtClean="0"/>
              <a:t>Stegene forklares detaljert i rapporten</a:t>
            </a:r>
            <a:endParaRPr lang="nb-NO" dirty="0"/>
          </a:p>
        </p:txBody>
      </p:sp>
    </p:spTree>
    <p:extLst>
      <p:ext uri="{BB962C8B-B14F-4D97-AF65-F5344CB8AC3E}">
        <p14:creationId xmlns:p14="http://schemas.microsoft.com/office/powerpoint/2010/main" val="26752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76" y="538165"/>
            <a:ext cx="7918713" cy="1090635"/>
          </a:xfrm>
        </p:spPr>
        <p:txBody>
          <a:bodyPr>
            <a:normAutofit/>
          </a:bodyPr>
          <a:lstStyle/>
          <a:p>
            <a:r>
              <a:rPr lang="nb-NO" sz="3600" dirty="0" smtClean="0"/>
              <a:t>Hvordan skal kommunene forberede seg</a:t>
            </a:r>
            <a:endParaRPr lang="nb-NO" sz="3600" dirty="0"/>
          </a:p>
        </p:txBody>
      </p:sp>
      <p:sp>
        <p:nvSpPr>
          <p:cNvPr id="4" name="Plassholder for innhold 3"/>
          <p:cNvSpPr>
            <a:spLocks noGrp="1"/>
          </p:cNvSpPr>
          <p:nvPr>
            <p:ph sz="quarter" idx="11"/>
          </p:nvPr>
        </p:nvSpPr>
        <p:spPr>
          <a:xfrm>
            <a:off x="574675" y="1892303"/>
            <a:ext cx="8173789" cy="600594"/>
          </a:xfrm>
        </p:spPr>
        <p:txBody>
          <a:bodyPr/>
          <a:lstStyle/>
          <a:p>
            <a:pPr marL="0" indent="0">
              <a:lnSpc>
                <a:spcPct val="150000"/>
              </a:lnSpc>
              <a:buNone/>
            </a:pPr>
            <a:r>
              <a:rPr lang="nb-NO" sz="1600" b="1" u="sng" dirty="0" smtClean="0"/>
              <a:t>Matrikkelfaget</a:t>
            </a:r>
          </a:p>
          <a:p>
            <a:pPr marL="0" indent="0">
              <a:lnSpc>
                <a:spcPct val="150000"/>
              </a:lnSpc>
              <a:buNone/>
            </a:pPr>
            <a:endParaRPr lang="nb-NO" sz="1600" b="1" u="sng" dirty="0" smtClean="0"/>
          </a:p>
          <a:p>
            <a:pPr marL="0" indent="0">
              <a:lnSpc>
                <a:spcPct val="150000"/>
              </a:lnSpc>
              <a:buNone/>
            </a:pPr>
            <a:endParaRPr lang="nb-NO" sz="1600" b="1" u="sng" dirty="0"/>
          </a:p>
          <a:p>
            <a:pPr marL="0" indent="0">
              <a:lnSpc>
                <a:spcPct val="150000"/>
              </a:lnSpc>
              <a:buNone/>
            </a:pPr>
            <a:endParaRPr lang="nb-NO" sz="1600" b="1" u="sng" dirty="0" smtClean="0"/>
          </a:p>
          <a:p>
            <a:pPr marL="0" indent="0">
              <a:lnSpc>
                <a:spcPct val="150000"/>
              </a:lnSpc>
              <a:buNone/>
            </a:pPr>
            <a:endParaRPr lang="nb-NO" sz="1600" b="1" u="sng" dirty="0"/>
          </a:p>
          <a:p>
            <a:pPr marL="0" indent="0">
              <a:lnSpc>
                <a:spcPct val="150000"/>
              </a:lnSpc>
              <a:buNone/>
            </a:pPr>
            <a:endParaRPr lang="nb-NO" sz="1600" b="1" u="sng" dirty="0" smtClean="0"/>
          </a:p>
          <a:p>
            <a:pPr marL="0" indent="0">
              <a:lnSpc>
                <a:spcPct val="150000"/>
              </a:lnSpc>
              <a:buNone/>
            </a:pPr>
            <a:endParaRPr lang="nb-NO" sz="1600" b="1" u="sng" dirty="0"/>
          </a:p>
          <a:p>
            <a:pPr marL="0" indent="0">
              <a:lnSpc>
                <a:spcPct val="150000"/>
              </a:lnSpc>
              <a:buNone/>
            </a:pPr>
            <a:endParaRPr lang="nb-NO" sz="1600" b="1" u="sng" dirty="0" smtClean="0"/>
          </a:p>
          <a:p>
            <a:pPr marL="0" indent="0">
              <a:lnSpc>
                <a:spcPct val="150000"/>
              </a:lnSpc>
              <a:buNone/>
            </a:pPr>
            <a:endParaRPr lang="nb-NO" sz="1600" b="1" u="sng" dirty="0"/>
          </a:p>
          <a:p>
            <a:pPr marL="0" indent="0">
              <a:lnSpc>
                <a:spcPct val="150000"/>
              </a:lnSpc>
              <a:buNone/>
            </a:pPr>
            <a:endParaRPr lang="nb-NO" sz="1600" b="1" u="sng" dirty="0" smtClean="0"/>
          </a:p>
          <a:p>
            <a:pPr marL="0" indent="0">
              <a:lnSpc>
                <a:spcPct val="150000"/>
              </a:lnSpc>
              <a:buNone/>
            </a:pPr>
            <a:endParaRPr lang="nb-NO" sz="1600" b="1" u="sng" dirty="0"/>
          </a:p>
          <a:p>
            <a:pPr marL="0" indent="0">
              <a:lnSpc>
                <a:spcPct val="150000"/>
              </a:lnSpc>
              <a:buNone/>
            </a:pPr>
            <a:endParaRPr lang="nb-NO" sz="1600" b="1" u="sng" dirty="0" smtClean="0"/>
          </a:p>
          <a:p>
            <a:pPr marL="0" indent="0">
              <a:lnSpc>
                <a:spcPct val="150000"/>
              </a:lnSpc>
              <a:buNone/>
            </a:pPr>
            <a:endParaRPr lang="nb-NO" sz="1600" b="1" u="sng" dirty="0"/>
          </a:p>
          <a:p>
            <a:pPr marL="0" indent="0">
              <a:lnSpc>
                <a:spcPct val="150000"/>
              </a:lnSpc>
              <a:buNone/>
            </a:pPr>
            <a:endParaRPr lang="nb-NO" sz="1600" b="1" u="sng" dirty="0" smtClean="0"/>
          </a:p>
          <a:p>
            <a:pPr marL="0" indent="0">
              <a:lnSpc>
                <a:spcPct val="150000"/>
              </a:lnSpc>
              <a:buNone/>
            </a:pPr>
            <a:endParaRPr lang="nb-NO" sz="1600" dirty="0"/>
          </a:p>
          <a:p>
            <a:pPr marL="0" indent="0">
              <a:buNone/>
            </a:pPr>
            <a:endParaRPr lang="nb-NO" dirty="0" smtClean="0"/>
          </a:p>
          <a:p>
            <a:endParaRPr lang="nb-NO" dirty="0" smtClean="0"/>
          </a:p>
          <a:p>
            <a:pPr marL="0" indent="0">
              <a:buNone/>
            </a:pPr>
            <a:endParaRPr lang="nb-NO" dirty="0"/>
          </a:p>
        </p:txBody>
      </p:sp>
      <p:sp>
        <p:nvSpPr>
          <p:cNvPr id="5" name="Plassholder for innhold 3"/>
          <p:cNvSpPr>
            <a:spLocks noGrp="1"/>
          </p:cNvSpPr>
          <p:nvPr>
            <p:ph sz="quarter" idx="11"/>
          </p:nvPr>
        </p:nvSpPr>
        <p:spPr>
          <a:xfrm>
            <a:off x="683568" y="2420888"/>
            <a:ext cx="8173789" cy="3960439"/>
          </a:xfrm>
        </p:spPr>
        <p:txBody>
          <a:bodyPr/>
          <a:lstStyle/>
          <a:p>
            <a:pPr marL="0" indent="0">
              <a:buNone/>
            </a:pPr>
            <a:endParaRPr lang="nb-NO" dirty="0" smtClean="0"/>
          </a:p>
          <a:p>
            <a:r>
              <a:rPr lang="nb-NO" dirty="0" smtClean="0"/>
              <a:t>Kommunen </a:t>
            </a:r>
            <a:r>
              <a:rPr lang="nb-NO" dirty="0"/>
              <a:t>får nytt kommunenummer, eiendommene får nye </a:t>
            </a:r>
            <a:r>
              <a:rPr lang="nb-NO" dirty="0" smtClean="0"/>
              <a:t>gårdsnummer</a:t>
            </a:r>
          </a:p>
          <a:p>
            <a:endParaRPr lang="nb-NO" dirty="0"/>
          </a:p>
          <a:p>
            <a:r>
              <a:rPr lang="nb-NO" dirty="0" smtClean="0"/>
              <a:t>Veinavn </a:t>
            </a:r>
            <a:r>
              <a:rPr lang="nb-NO" dirty="0"/>
              <a:t>og adresser blir berørt der disse er </a:t>
            </a:r>
            <a:r>
              <a:rPr lang="nb-NO" dirty="0" smtClean="0"/>
              <a:t>like</a:t>
            </a:r>
            <a:br>
              <a:rPr lang="nb-NO" dirty="0" smtClean="0"/>
            </a:br>
            <a:endParaRPr lang="nb-NO" dirty="0"/>
          </a:p>
          <a:p>
            <a:r>
              <a:rPr lang="nb-NO" dirty="0" smtClean="0"/>
              <a:t>Kvalitetsheving </a:t>
            </a:r>
            <a:r>
              <a:rPr lang="nb-NO" dirty="0"/>
              <a:t>av matrikkelen – ikke avvik mellom matrikkel og grunnbok </a:t>
            </a:r>
          </a:p>
          <a:p>
            <a:pPr marL="0" indent="0">
              <a:buNone/>
            </a:pPr>
            <a:endParaRPr lang="nb-NO" dirty="0"/>
          </a:p>
        </p:txBody>
      </p:sp>
    </p:spTree>
    <p:extLst>
      <p:ext uri="{BB962C8B-B14F-4D97-AF65-F5344CB8AC3E}">
        <p14:creationId xmlns:p14="http://schemas.microsoft.com/office/powerpoint/2010/main" val="323205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Kartverket_ppt-mal">
  <a:themeElements>
    <a:clrScheme name="Kartverket">
      <a:dk1>
        <a:sysClr val="windowText" lastClr="000000"/>
      </a:dk1>
      <a:lt1>
        <a:sysClr val="window" lastClr="FFFFFF"/>
      </a:lt1>
      <a:dk2>
        <a:srgbClr val="1F497D"/>
      </a:dk2>
      <a:lt2>
        <a:srgbClr val="EEECE1"/>
      </a:lt2>
      <a:accent1>
        <a:srgbClr val="B00736"/>
      </a:accent1>
      <a:accent2>
        <a:srgbClr val="DD5D26"/>
      </a:accent2>
      <a:accent3>
        <a:srgbClr val="EC9E25"/>
      </a:accent3>
      <a:accent4>
        <a:srgbClr val="6D3B7D"/>
      </a:accent4>
      <a:accent5>
        <a:srgbClr val="6F7371"/>
      </a:accent5>
      <a:accent6>
        <a:srgbClr val="5781A8"/>
      </a:accent6>
      <a:hlink>
        <a:srgbClr val="9CC52D"/>
      </a:hlink>
      <a:folHlink>
        <a:srgbClr val="0092C9"/>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96000">
              <a:srgbClr val="F4F1F1"/>
            </a:gs>
            <a:gs pos="100000">
              <a:srgbClr val="EDEBE8"/>
            </a:gs>
          </a:gsLst>
          <a:path path="rect">
            <a:fillToRect r="100000" b="100000"/>
          </a:path>
          <a:tileRect l="-100000" t="-100000"/>
        </a:gradFill>
        <a:ln>
          <a:solidFill>
            <a:srgbClr val="D2CFC9">
              <a:alpha val="52000"/>
            </a:srgbClr>
          </a:solidFill>
        </a:ln>
        <a:effectLst/>
      </a:spPr>
      <a:bodyPr rtlCol="0" anchor="ctr"/>
      <a:lstStyle>
        <a:defPPr algn="ctr">
          <a:defRPr dirty="0">
            <a:solidFill>
              <a:schemeClr val="tx1"/>
            </a:solidFill>
            <a:latin typeface="Verdan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Kartverket mal.potx" id="{D07083F1-A380-4B62-B5CD-AF07C418DCE9}" vid="{E35E659C-3900-4233-98DC-7C51702639F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Kartverket norsk mal 4-3 format</Template>
  <TotalTime>0</TotalTime>
  <Words>774</Words>
  <Application>Microsoft Office PowerPoint</Application>
  <PresentationFormat>Skjermfremvisning (4:3)</PresentationFormat>
  <Paragraphs>195</Paragraphs>
  <Slides>23</Slides>
  <Notes>11</Notes>
  <HiddenSlides>0</HiddenSlides>
  <MMClips>0</MMClips>
  <ScaleCrop>false</ScaleCrop>
  <HeadingPairs>
    <vt:vector size="4" baseType="variant">
      <vt:variant>
        <vt:lpstr>Tema</vt:lpstr>
      </vt:variant>
      <vt:variant>
        <vt:i4>1</vt:i4>
      </vt:variant>
      <vt:variant>
        <vt:lpstr>Lysbildetitler</vt:lpstr>
      </vt:variant>
      <vt:variant>
        <vt:i4>23</vt:i4>
      </vt:variant>
    </vt:vector>
  </HeadingPairs>
  <TitlesOfParts>
    <vt:vector size="24" baseType="lpstr">
      <vt:lpstr>Kartverket_ppt-mal</vt:lpstr>
      <vt:lpstr>PowerPoint-presentasjon</vt:lpstr>
      <vt:lpstr>50 år siden sist vi hadde kommunereform </vt:lpstr>
      <vt:lpstr>Kartverkets erfaringer  – etter innføring av matrikkelen</vt:lpstr>
      <vt:lpstr>Årets tildelingsbrev</vt:lpstr>
      <vt:lpstr>Overordnet</vt:lpstr>
      <vt:lpstr>Kartverkets oppgaver </vt:lpstr>
      <vt:lpstr>Hvordan skal kommunene forberede seg</vt:lpstr>
      <vt:lpstr>KS rapport, Digitale konsekvenser av en digital kommunesammenslåing</vt:lpstr>
      <vt:lpstr>Hvordan skal kommunene forberede seg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Avsluttende punkter</vt:lpstr>
      <vt:lpstr>Ta kontakt!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2016-09-06T07:54:18Z</dcterms:created>
  <dcterms:modified xsi:type="dcterms:W3CDTF">2017-07-25T10:19:36Z</dcterms:modified>
</cp:coreProperties>
</file>