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4"/>
  </p:sldMasterIdLst>
  <p:sldIdLst>
    <p:sldId id="256" r:id="rId5"/>
    <p:sldId id="258" r:id="rId6"/>
    <p:sldId id="266" r:id="rId7"/>
    <p:sldId id="263" r:id="rId8"/>
    <p:sldId id="260" r:id="rId9"/>
    <p:sldId id="264" r:id="rId10"/>
    <p:sldId id="259" r:id="rId11"/>
    <p:sldId id="272" r:id="rId12"/>
    <p:sldId id="261" r:id="rId13"/>
    <p:sldId id="267" r:id="rId14"/>
    <p:sldId id="268" r:id="rId15"/>
    <p:sldId id="269" r:id="rId16"/>
    <p:sldId id="270" r:id="rId17"/>
    <p:sldId id="273" r:id="rId18"/>
    <p:sldId id="274" r:id="rId19"/>
    <p:sldId id="276" r:id="rId20"/>
    <p:sldId id="275" r:id="rId21"/>
    <p:sldId id="277" r:id="rId22"/>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221E"/>
    <a:srgbClr val="AB6C31"/>
    <a:srgbClr val="C9B2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2" d="100"/>
          <a:sy n="112" d="100"/>
        </p:scale>
        <p:origin x="4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0B6F08-DD4C-4D9E-A0EC-508FB1092A2E}"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nb-NO"/>
        </a:p>
      </dgm:t>
    </dgm:pt>
    <dgm:pt modelId="{671C43DD-82CC-45DB-95F6-640B26FD7C8D}">
      <dgm:prSet/>
      <dgm:spPr/>
      <dgm:t>
        <a:bodyPr/>
        <a:lstStyle/>
        <a:p>
          <a:r>
            <a:rPr lang="nb-NO" dirty="0"/>
            <a:t>Tospråklig kommune, i forvaltningsområdet for samisk språk. Lulesamisk språk og kultur. Stort ansvar for en liten kommune.</a:t>
          </a:r>
        </a:p>
      </dgm:t>
    </dgm:pt>
    <dgm:pt modelId="{881552B5-CA94-4EF1-8D16-610B3F3652FA}" type="parTrans" cxnId="{DAA85A7B-29A9-41EC-A6EC-FDA791D5419B}">
      <dgm:prSet/>
      <dgm:spPr/>
      <dgm:t>
        <a:bodyPr/>
        <a:lstStyle/>
        <a:p>
          <a:endParaRPr lang="nb-NO"/>
        </a:p>
      </dgm:t>
    </dgm:pt>
    <dgm:pt modelId="{68CB2C22-2DE1-4534-B968-DDDC310E266C}" type="sibTrans" cxnId="{DAA85A7B-29A9-41EC-A6EC-FDA791D5419B}">
      <dgm:prSet/>
      <dgm:spPr/>
      <dgm:t>
        <a:bodyPr/>
        <a:lstStyle/>
        <a:p>
          <a:endParaRPr lang="nb-NO"/>
        </a:p>
      </dgm:t>
    </dgm:pt>
    <dgm:pt modelId="{C433D588-053A-4F78-99C7-D52590922B77}">
      <dgm:prSet/>
      <dgm:spPr/>
      <dgm:t>
        <a:bodyPr/>
        <a:lstStyle/>
        <a:p>
          <a:r>
            <a:rPr lang="nb-NO" dirty="0"/>
            <a:t>Hamarøy kommune tar i år imot 61 flyktninger fra Ukraina, inkl. det årlige antallet (</a:t>
          </a:r>
          <a:r>
            <a:rPr lang="nb-NO" dirty="0" err="1"/>
            <a:t>ca</a:t>
          </a:r>
          <a:r>
            <a:rPr lang="nb-NO" dirty="0"/>
            <a:t> 10 de siste årene) fra andre steder i verden.</a:t>
          </a:r>
        </a:p>
      </dgm:t>
    </dgm:pt>
    <dgm:pt modelId="{797D4FCE-CEC5-4F9F-A284-2BAF85CFF1E0}" type="parTrans" cxnId="{54E5C619-5295-4120-840C-AF841BFB4DF9}">
      <dgm:prSet/>
      <dgm:spPr/>
      <dgm:t>
        <a:bodyPr/>
        <a:lstStyle/>
        <a:p>
          <a:endParaRPr lang="nb-NO"/>
        </a:p>
      </dgm:t>
    </dgm:pt>
    <dgm:pt modelId="{D9DD24A1-5912-478E-92AB-D954ED2D1DA9}" type="sibTrans" cxnId="{54E5C619-5295-4120-840C-AF841BFB4DF9}">
      <dgm:prSet/>
      <dgm:spPr/>
      <dgm:t>
        <a:bodyPr/>
        <a:lstStyle/>
        <a:p>
          <a:endParaRPr lang="nb-NO"/>
        </a:p>
      </dgm:t>
    </dgm:pt>
    <dgm:pt modelId="{D0A257D7-87D6-4C7A-9A77-106F6A0DB3F9}">
      <dgm:prSet/>
      <dgm:spPr/>
      <dgm:t>
        <a:bodyPr/>
        <a:lstStyle/>
        <a:p>
          <a:r>
            <a:rPr lang="nb-NO" dirty="0"/>
            <a:t>En forholdsvis stor andel utenlandsfødte/ fremmedspråklige i kommunen, har historisk sett vært god på integrering gjennom kommunens satsing med Hamarøy internasjonale senter.</a:t>
          </a:r>
        </a:p>
      </dgm:t>
    </dgm:pt>
    <dgm:pt modelId="{82AEC885-08F4-4697-832D-457440C12779}" type="parTrans" cxnId="{467CDA14-36D7-4F7A-A878-E681F0D943C0}">
      <dgm:prSet/>
      <dgm:spPr/>
      <dgm:t>
        <a:bodyPr/>
        <a:lstStyle/>
        <a:p>
          <a:endParaRPr lang="nb-NO"/>
        </a:p>
      </dgm:t>
    </dgm:pt>
    <dgm:pt modelId="{54F0ACE5-3170-428E-978F-09EEDA19B80C}" type="sibTrans" cxnId="{467CDA14-36D7-4F7A-A878-E681F0D943C0}">
      <dgm:prSet/>
      <dgm:spPr/>
      <dgm:t>
        <a:bodyPr/>
        <a:lstStyle/>
        <a:p>
          <a:endParaRPr lang="nb-NO"/>
        </a:p>
      </dgm:t>
    </dgm:pt>
    <dgm:pt modelId="{B25E9A4A-B39E-414E-9945-B6B6A53B172B}" type="pres">
      <dgm:prSet presAssocID="{6F0B6F08-DD4C-4D9E-A0EC-508FB1092A2E}" presName="linear" presStyleCnt="0">
        <dgm:presLayoutVars>
          <dgm:animLvl val="lvl"/>
          <dgm:resizeHandles val="exact"/>
        </dgm:presLayoutVars>
      </dgm:prSet>
      <dgm:spPr/>
    </dgm:pt>
    <dgm:pt modelId="{74FD34E1-7E37-442E-965E-462071D700B8}" type="pres">
      <dgm:prSet presAssocID="{671C43DD-82CC-45DB-95F6-640B26FD7C8D}" presName="parentText" presStyleLbl="node1" presStyleIdx="0" presStyleCnt="3">
        <dgm:presLayoutVars>
          <dgm:chMax val="0"/>
          <dgm:bulletEnabled val="1"/>
        </dgm:presLayoutVars>
      </dgm:prSet>
      <dgm:spPr/>
    </dgm:pt>
    <dgm:pt modelId="{651B0F07-3FF2-4F48-922D-E7E8032B1209}" type="pres">
      <dgm:prSet presAssocID="{68CB2C22-2DE1-4534-B968-DDDC310E266C}" presName="spacer" presStyleCnt="0"/>
      <dgm:spPr/>
    </dgm:pt>
    <dgm:pt modelId="{3C38E8BD-F474-46F7-A56B-7AFEB87E46F7}" type="pres">
      <dgm:prSet presAssocID="{C433D588-053A-4F78-99C7-D52590922B77}" presName="parentText" presStyleLbl="node1" presStyleIdx="1" presStyleCnt="3">
        <dgm:presLayoutVars>
          <dgm:chMax val="0"/>
          <dgm:bulletEnabled val="1"/>
        </dgm:presLayoutVars>
      </dgm:prSet>
      <dgm:spPr/>
    </dgm:pt>
    <dgm:pt modelId="{BAEEDCD9-26FA-4140-A17E-1EE9175D5724}" type="pres">
      <dgm:prSet presAssocID="{D9DD24A1-5912-478E-92AB-D954ED2D1DA9}" presName="spacer" presStyleCnt="0"/>
      <dgm:spPr/>
    </dgm:pt>
    <dgm:pt modelId="{11AB1E4D-57C7-48E3-8A4B-FA5667E166BA}" type="pres">
      <dgm:prSet presAssocID="{D0A257D7-87D6-4C7A-9A77-106F6A0DB3F9}" presName="parentText" presStyleLbl="node1" presStyleIdx="2" presStyleCnt="3">
        <dgm:presLayoutVars>
          <dgm:chMax val="0"/>
          <dgm:bulletEnabled val="1"/>
        </dgm:presLayoutVars>
      </dgm:prSet>
      <dgm:spPr/>
    </dgm:pt>
  </dgm:ptLst>
  <dgm:cxnLst>
    <dgm:cxn modelId="{467CDA14-36D7-4F7A-A878-E681F0D943C0}" srcId="{6F0B6F08-DD4C-4D9E-A0EC-508FB1092A2E}" destId="{D0A257D7-87D6-4C7A-9A77-106F6A0DB3F9}" srcOrd="2" destOrd="0" parTransId="{82AEC885-08F4-4697-832D-457440C12779}" sibTransId="{54F0ACE5-3170-428E-978F-09EEDA19B80C}"/>
    <dgm:cxn modelId="{54E5C619-5295-4120-840C-AF841BFB4DF9}" srcId="{6F0B6F08-DD4C-4D9E-A0EC-508FB1092A2E}" destId="{C433D588-053A-4F78-99C7-D52590922B77}" srcOrd="1" destOrd="0" parTransId="{797D4FCE-CEC5-4F9F-A284-2BAF85CFF1E0}" sibTransId="{D9DD24A1-5912-478E-92AB-D954ED2D1DA9}"/>
    <dgm:cxn modelId="{3928341A-93AE-48BD-9AB2-DED8CEEBD157}" type="presOf" srcId="{6F0B6F08-DD4C-4D9E-A0EC-508FB1092A2E}" destId="{B25E9A4A-B39E-414E-9945-B6B6A53B172B}" srcOrd="0" destOrd="0" presId="urn:microsoft.com/office/officeart/2005/8/layout/vList2"/>
    <dgm:cxn modelId="{E2B21424-5A22-404E-965A-2D71BEEAA4F5}" type="presOf" srcId="{C433D588-053A-4F78-99C7-D52590922B77}" destId="{3C38E8BD-F474-46F7-A56B-7AFEB87E46F7}" srcOrd="0" destOrd="0" presId="urn:microsoft.com/office/officeart/2005/8/layout/vList2"/>
    <dgm:cxn modelId="{DAA85A7B-29A9-41EC-A6EC-FDA791D5419B}" srcId="{6F0B6F08-DD4C-4D9E-A0EC-508FB1092A2E}" destId="{671C43DD-82CC-45DB-95F6-640B26FD7C8D}" srcOrd="0" destOrd="0" parTransId="{881552B5-CA94-4EF1-8D16-610B3F3652FA}" sibTransId="{68CB2C22-2DE1-4534-B968-DDDC310E266C}"/>
    <dgm:cxn modelId="{02CC8CF6-EF89-418D-8C2C-3833BBEC0944}" type="presOf" srcId="{671C43DD-82CC-45DB-95F6-640B26FD7C8D}" destId="{74FD34E1-7E37-442E-965E-462071D700B8}" srcOrd="0" destOrd="0" presId="urn:microsoft.com/office/officeart/2005/8/layout/vList2"/>
    <dgm:cxn modelId="{8C8CC9F7-657D-4BE3-A9B6-B5F45B7A47BA}" type="presOf" srcId="{D0A257D7-87D6-4C7A-9A77-106F6A0DB3F9}" destId="{11AB1E4D-57C7-48E3-8A4B-FA5667E166BA}" srcOrd="0" destOrd="0" presId="urn:microsoft.com/office/officeart/2005/8/layout/vList2"/>
    <dgm:cxn modelId="{00ED3662-D1ED-4496-955C-B9996FA5F300}" type="presParOf" srcId="{B25E9A4A-B39E-414E-9945-B6B6A53B172B}" destId="{74FD34E1-7E37-442E-965E-462071D700B8}" srcOrd="0" destOrd="0" presId="urn:microsoft.com/office/officeart/2005/8/layout/vList2"/>
    <dgm:cxn modelId="{B3844EB3-AE2B-4F6C-B800-49A9B5311942}" type="presParOf" srcId="{B25E9A4A-B39E-414E-9945-B6B6A53B172B}" destId="{651B0F07-3FF2-4F48-922D-E7E8032B1209}" srcOrd="1" destOrd="0" presId="urn:microsoft.com/office/officeart/2005/8/layout/vList2"/>
    <dgm:cxn modelId="{CF159886-CC36-4C99-9D01-16539673FE0D}" type="presParOf" srcId="{B25E9A4A-B39E-414E-9945-B6B6A53B172B}" destId="{3C38E8BD-F474-46F7-A56B-7AFEB87E46F7}" srcOrd="2" destOrd="0" presId="urn:microsoft.com/office/officeart/2005/8/layout/vList2"/>
    <dgm:cxn modelId="{E7D212FA-FB37-466E-8E12-11B6076E4BF9}" type="presParOf" srcId="{B25E9A4A-B39E-414E-9945-B6B6A53B172B}" destId="{BAEEDCD9-26FA-4140-A17E-1EE9175D5724}" srcOrd="3" destOrd="0" presId="urn:microsoft.com/office/officeart/2005/8/layout/vList2"/>
    <dgm:cxn modelId="{A7A5FC48-61A6-4E82-84A4-46B3747C5EF4}" type="presParOf" srcId="{B25E9A4A-B39E-414E-9945-B6B6A53B172B}" destId="{11AB1E4D-57C7-48E3-8A4B-FA5667E166B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FD34E1-7E37-442E-965E-462071D700B8}">
      <dsp:nvSpPr>
        <dsp:cNvPr id="0" name=""/>
        <dsp:cNvSpPr/>
      </dsp:nvSpPr>
      <dsp:spPr>
        <a:xfrm>
          <a:off x="0" y="58707"/>
          <a:ext cx="10515600" cy="1380307"/>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nb-NO" sz="2600" kern="1200" dirty="0"/>
            <a:t>Tospråklig kommune, i forvaltningsområdet for samisk språk. Lulesamisk språk og kultur. Stort ansvar for en liten kommune.</a:t>
          </a:r>
        </a:p>
      </dsp:txBody>
      <dsp:txXfrm>
        <a:off x="67381" y="126088"/>
        <a:ext cx="10380838" cy="1245545"/>
      </dsp:txXfrm>
    </dsp:sp>
    <dsp:sp modelId="{3C38E8BD-F474-46F7-A56B-7AFEB87E46F7}">
      <dsp:nvSpPr>
        <dsp:cNvPr id="0" name=""/>
        <dsp:cNvSpPr/>
      </dsp:nvSpPr>
      <dsp:spPr>
        <a:xfrm>
          <a:off x="0" y="1513894"/>
          <a:ext cx="10515600" cy="1380307"/>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nb-NO" sz="2600" kern="1200" dirty="0"/>
            <a:t>Hamarøy kommune tar i år imot 61 flyktninger fra Ukraina, inkl. det årlige antallet (</a:t>
          </a:r>
          <a:r>
            <a:rPr lang="nb-NO" sz="2600" kern="1200" dirty="0" err="1"/>
            <a:t>ca</a:t>
          </a:r>
          <a:r>
            <a:rPr lang="nb-NO" sz="2600" kern="1200" dirty="0"/>
            <a:t> 10 de siste årene) fra andre steder i verden.</a:t>
          </a:r>
        </a:p>
      </dsp:txBody>
      <dsp:txXfrm>
        <a:off x="67381" y="1581275"/>
        <a:ext cx="10380838" cy="1245545"/>
      </dsp:txXfrm>
    </dsp:sp>
    <dsp:sp modelId="{11AB1E4D-57C7-48E3-8A4B-FA5667E166BA}">
      <dsp:nvSpPr>
        <dsp:cNvPr id="0" name=""/>
        <dsp:cNvSpPr/>
      </dsp:nvSpPr>
      <dsp:spPr>
        <a:xfrm>
          <a:off x="0" y="2969082"/>
          <a:ext cx="10515600" cy="1380307"/>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nb-NO" sz="2600" kern="1200" dirty="0"/>
            <a:t>En forholdsvis stor andel utenlandsfødte/ fremmedspråklige i kommunen, har historisk sett vært god på integrering gjennom kommunens satsing med Hamarøy internasjonale senter.</a:t>
          </a:r>
        </a:p>
      </dsp:txBody>
      <dsp:txXfrm>
        <a:off x="67381" y="3036463"/>
        <a:ext cx="10380838" cy="124554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Egendefinert oppsett">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D541D-0DDE-47CB-AEB9-B5D295CAF3DE}"/>
              </a:ext>
            </a:extLst>
          </p:cNvPr>
          <p:cNvSpPr>
            <a:spLocks noGrp="1"/>
          </p:cNvSpPr>
          <p:nvPr>
            <p:ph type="title"/>
          </p:nvPr>
        </p:nvSpPr>
        <p:spPr>
          <a:xfrm>
            <a:off x="0" y="1578634"/>
            <a:ext cx="6096000" cy="1325563"/>
          </a:xfrm>
          <a:solidFill>
            <a:schemeClr val="bg1">
              <a:lumMod val="85000"/>
            </a:schemeClr>
          </a:solidFill>
        </p:spPr>
        <p:txBody>
          <a:bodyPr>
            <a:normAutofit/>
          </a:bodyPr>
          <a:lstStyle>
            <a:lvl1pPr>
              <a:defRPr sz="3600">
                <a:solidFill>
                  <a:schemeClr val="tx1"/>
                </a:solidFill>
              </a:defRPr>
            </a:lvl1pPr>
          </a:lstStyle>
          <a:p>
            <a:r>
              <a:rPr lang="nb-NO"/>
              <a:t>Klikk for å redigere tittelstil</a:t>
            </a:r>
            <a:endParaRPr lang="nb-NO" dirty="0"/>
          </a:p>
        </p:txBody>
      </p:sp>
      <p:sp>
        <p:nvSpPr>
          <p:cNvPr id="4" name="Rectangle 3">
            <a:extLst>
              <a:ext uri="{FF2B5EF4-FFF2-40B4-BE49-F238E27FC236}">
                <a16:creationId xmlns:a16="http://schemas.microsoft.com/office/drawing/2014/main" id="{128E3C00-24F8-406A-A147-C53236AC5DC6}"/>
              </a:ext>
            </a:extLst>
          </p:cNvPr>
          <p:cNvSpPr/>
          <p:nvPr/>
        </p:nvSpPr>
        <p:spPr>
          <a:xfrm>
            <a:off x="0" y="0"/>
            <a:ext cx="12192000" cy="1578634"/>
          </a:xfrm>
          <a:prstGeom prst="rect">
            <a:avLst/>
          </a:prstGeom>
          <a:solidFill>
            <a:srgbClr val="5A221E"/>
          </a:solidFill>
          <a:ln>
            <a:solidFill>
              <a:srgbClr val="5A22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xt Placeholder 5">
            <a:extLst>
              <a:ext uri="{FF2B5EF4-FFF2-40B4-BE49-F238E27FC236}">
                <a16:creationId xmlns:a16="http://schemas.microsoft.com/office/drawing/2014/main" id="{CE109C75-77D8-4167-96AE-57ED55F4AD0B}"/>
              </a:ext>
            </a:extLst>
          </p:cNvPr>
          <p:cNvSpPr>
            <a:spLocks noGrp="1"/>
          </p:cNvSpPr>
          <p:nvPr>
            <p:ph type="body" sz="quarter" idx="10" hasCustomPrompt="1"/>
          </p:nvPr>
        </p:nvSpPr>
        <p:spPr>
          <a:xfrm>
            <a:off x="9972675" y="319088"/>
            <a:ext cx="1949450" cy="388937"/>
          </a:xfrm>
        </p:spPr>
        <p:txBody>
          <a:bodyPr>
            <a:noAutofit/>
          </a:bodyPr>
          <a:lstStyle>
            <a:lvl1pPr marL="0" indent="0" algn="r">
              <a:buNone/>
              <a:defRPr sz="2400">
                <a:solidFill>
                  <a:schemeClr val="bg1"/>
                </a:solidFill>
              </a:defRPr>
            </a:lvl1pPr>
          </a:lstStyle>
          <a:p>
            <a:pPr lvl="0"/>
            <a:r>
              <a:rPr lang="nb-NO" dirty="0"/>
              <a:t>dato</a:t>
            </a:r>
          </a:p>
        </p:txBody>
      </p:sp>
      <p:pic>
        <p:nvPicPr>
          <p:cNvPr id="8" name="Picture 7">
            <a:extLst>
              <a:ext uri="{FF2B5EF4-FFF2-40B4-BE49-F238E27FC236}">
                <a16:creationId xmlns:a16="http://schemas.microsoft.com/office/drawing/2014/main" id="{5070DACE-E4FF-4805-821E-52F757616D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875" y="319088"/>
            <a:ext cx="3177174" cy="969011"/>
          </a:xfrm>
          <a:prstGeom prst="rect">
            <a:avLst/>
          </a:prstGeom>
        </p:spPr>
      </p:pic>
    </p:spTree>
    <p:extLst>
      <p:ext uri="{BB962C8B-B14F-4D97-AF65-F5344CB8AC3E}">
        <p14:creationId xmlns:p14="http://schemas.microsoft.com/office/powerpoint/2010/main" val="3166921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tellysbil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55EDB9B-6953-4E45-84C1-3AFE7DA5C007}"/>
              </a:ext>
            </a:extLst>
          </p:cNvPr>
          <p:cNvSpPr>
            <a:spLocks noGrp="1"/>
          </p:cNvSpPr>
          <p:nvPr>
            <p:ph type="sldNum" sz="quarter" idx="12"/>
          </p:nvPr>
        </p:nvSpPr>
        <p:spPr/>
        <p:txBody>
          <a:bodyPr/>
          <a:lstStyle/>
          <a:p>
            <a:fld id="{BF3E5651-40F0-4D8C-A289-866C255869C7}" type="slidenum">
              <a:rPr lang="nb-NO" smtClean="0"/>
              <a:t>‹#›</a:t>
            </a:fld>
            <a:endParaRPr lang="nb-NO" dirty="0"/>
          </a:p>
        </p:txBody>
      </p:sp>
      <p:sp>
        <p:nvSpPr>
          <p:cNvPr id="8" name="Text Placeholder 7">
            <a:extLst>
              <a:ext uri="{FF2B5EF4-FFF2-40B4-BE49-F238E27FC236}">
                <a16:creationId xmlns:a16="http://schemas.microsoft.com/office/drawing/2014/main" id="{640216A9-AB16-41F6-99CE-DC324E692EB1}"/>
              </a:ext>
            </a:extLst>
          </p:cNvPr>
          <p:cNvSpPr>
            <a:spLocks noGrp="1"/>
          </p:cNvSpPr>
          <p:nvPr>
            <p:ph type="body" sz="quarter" idx="13"/>
          </p:nvPr>
        </p:nvSpPr>
        <p:spPr>
          <a:xfrm>
            <a:off x="838200" y="1759789"/>
            <a:ext cx="10515600" cy="4408097"/>
          </a:xfrm>
        </p:spPr>
        <p:txBody>
          <a:bodyPr/>
          <a:lstStyle>
            <a:lvl1pPr>
              <a:buClr>
                <a:srgbClr val="AB6C31"/>
              </a:buClr>
              <a:defRPr/>
            </a:lvl1pPr>
            <a:lvl2pPr>
              <a:buClrTx/>
              <a:defRPr/>
            </a:lvl2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1" name="Title Placeholder 1">
            <a:extLst>
              <a:ext uri="{FF2B5EF4-FFF2-40B4-BE49-F238E27FC236}">
                <a16:creationId xmlns:a16="http://schemas.microsoft.com/office/drawing/2014/main" id="{F259B207-741D-43BC-99A5-DACE967284D9}"/>
              </a:ext>
            </a:extLst>
          </p:cNvPr>
          <p:cNvSpPr>
            <a:spLocks noGrp="1"/>
          </p:cNvSpPr>
          <p:nvPr>
            <p:ph type="title"/>
          </p:nvPr>
        </p:nvSpPr>
        <p:spPr>
          <a:xfrm>
            <a:off x="838200" y="690114"/>
            <a:ext cx="10515600" cy="1000574"/>
          </a:xfrm>
          <a:prstGeom prst="rect">
            <a:avLst/>
          </a:prstGeom>
        </p:spPr>
        <p:txBody>
          <a:bodyPr vert="horz" lIns="91440" tIns="45720" rIns="91440" bIns="45720" rtlCol="0" anchor="ctr">
            <a:normAutofit/>
          </a:bodyPr>
          <a:lstStyle>
            <a:lvl1pPr>
              <a:defRPr>
                <a:solidFill>
                  <a:srgbClr val="AB6C31"/>
                </a:solidFill>
              </a:defRPr>
            </a:lvl1pPr>
          </a:lstStyle>
          <a:p>
            <a:r>
              <a:rPr lang="nb-NO"/>
              <a:t>Klikk for å redigere tittelstil</a:t>
            </a:r>
            <a:endParaRPr lang="nb-NO" dirty="0"/>
          </a:p>
        </p:txBody>
      </p:sp>
    </p:spTree>
    <p:extLst>
      <p:ext uri="{BB962C8B-B14F-4D97-AF65-F5344CB8AC3E}">
        <p14:creationId xmlns:p14="http://schemas.microsoft.com/office/powerpoint/2010/main" val="2452864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8F7144-5CD4-4FF8-AF65-BE88A4CA474E}"/>
              </a:ext>
            </a:extLst>
          </p:cNvPr>
          <p:cNvSpPr>
            <a:spLocks noGrp="1"/>
          </p:cNvSpPr>
          <p:nvPr>
            <p:ph type="title"/>
          </p:nvPr>
        </p:nvSpPr>
        <p:spPr>
          <a:xfrm>
            <a:off x="838200" y="681037"/>
            <a:ext cx="10515600" cy="1009651"/>
          </a:xfrm>
          <a:prstGeom prst="rect">
            <a:avLst/>
          </a:prstGeom>
        </p:spPr>
        <p:txBody>
          <a:bodyPr vert="horz" lIns="91440" tIns="45720" rIns="91440" bIns="45720" rtlCol="0" anchor="ctr">
            <a:normAutofit/>
          </a:bodyPr>
          <a:lstStyle/>
          <a:p>
            <a:r>
              <a:rPr lang="nb-NO"/>
              <a:t>Klikk for å redigere tittelstil</a:t>
            </a:r>
            <a:endParaRPr lang="nb-NO" dirty="0"/>
          </a:p>
        </p:txBody>
      </p:sp>
      <p:sp>
        <p:nvSpPr>
          <p:cNvPr id="3" name="Text Placeholder 2">
            <a:extLst>
              <a:ext uri="{FF2B5EF4-FFF2-40B4-BE49-F238E27FC236}">
                <a16:creationId xmlns:a16="http://schemas.microsoft.com/office/drawing/2014/main" id="{5C20A472-DF6B-4C0C-8DD2-F028A9E746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Slide Number Placeholder 5">
            <a:extLst>
              <a:ext uri="{FF2B5EF4-FFF2-40B4-BE49-F238E27FC236}">
                <a16:creationId xmlns:a16="http://schemas.microsoft.com/office/drawing/2014/main" id="{33ABB1B4-7804-4FEF-B0B5-E32D6D3B06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3E5651-40F0-4D8C-A289-866C255869C7}" type="slidenum">
              <a:rPr lang="nb-NO" smtClean="0"/>
              <a:t>‹#›</a:t>
            </a:fld>
            <a:endParaRPr lang="nb-NO"/>
          </a:p>
        </p:txBody>
      </p:sp>
      <p:sp>
        <p:nvSpPr>
          <p:cNvPr id="7" name="Rectangle 6">
            <a:extLst>
              <a:ext uri="{FF2B5EF4-FFF2-40B4-BE49-F238E27FC236}">
                <a16:creationId xmlns:a16="http://schemas.microsoft.com/office/drawing/2014/main" id="{6907FCAE-F616-43B7-8E91-C6066A5B1189}"/>
              </a:ext>
            </a:extLst>
          </p:cNvPr>
          <p:cNvSpPr/>
          <p:nvPr/>
        </p:nvSpPr>
        <p:spPr>
          <a:xfrm>
            <a:off x="0" y="-1"/>
            <a:ext cx="12192000" cy="612475"/>
          </a:xfrm>
          <a:prstGeom prst="rect">
            <a:avLst/>
          </a:prstGeom>
          <a:solidFill>
            <a:srgbClr val="5A221E"/>
          </a:solidFill>
          <a:ln>
            <a:solidFill>
              <a:srgbClr val="5A22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8" name="Picture 7">
            <a:extLst>
              <a:ext uri="{FF2B5EF4-FFF2-40B4-BE49-F238E27FC236}">
                <a16:creationId xmlns:a16="http://schemas.microsoft.com/office/drawing/2014/main" id="{B3305350-2BA4-499C-8C80-460C7CE44BB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408" y="99304"/>
            <a:ext cx="1406105" cy="428850"/>
          </a:xfrm>
          <a:prstGeom prst="rect">
            <a:avLst/>
          </a:prstGeom>
        </p:spPr>
      </p:pic>
    </p:spTree>
    <p:extLst>
      <p:ext uri="{BB962C8B-B14F-4D97-AF65-F5344CB8AC3E}">
        <p14:creationId xmlns:p14="http://schemas.microsoft.com/office/powerpoint/2010/main" val="388948162"/>
      </p:ext>
    </p:extLst>
  </p:cSld>
  <p:clrMap bg1="lt1" tx1="dk1" bg2="lt2" tx2="dk2" accent1="accent1" accent2="accent2" accent3="accent3" accent4="accent4" accent5="accent5" accent6="accent6" hlink="hlink" folHlink="folHlink"/>
  <p:sldLayoutIdLst>
    <p:sldLayoutId id="2147483658" r:id="rId1"/>
    <p:sldLayoutId id="2147483649" r:id="rId2"/>
  </p:sldLayoutIdLst>
  <p:hf hdr="0" ftr="0" dt="0"/>
  <p:txStyles>
    <p:titleStyle>
      <a:lvl1pPr algn="l" defTabSz="914400" rtl="0" eaLnBrk="1" latinLnBrk="0" hangingPunct="1">
        <a:lnSpc>
          <a:spcPct val="90000"/>
        </a:lnSpc>
        <a:spcBef>
          <a:spcPct val="0"/>
        </a:spcBef>
        <a:buNone/>
        <a:defRPr sz="4400" kern="1200">
          <a:solidFill>
            <a:srgbClr val="AB6C3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AB6C3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BFE39C-4BB0-4A1B-A15A-78234699A9CA}"/>
              </a:ext>
            </a:extLst>
          </p:cNvPr>
          <p:cNvSpPr>
            <a:spLocks noGrp="1"/>
          </p:cNvSpPr>
          <p:nvPr>
            <p:ph type="body" sz="quarter" idx="10"/>
          </p:nvPr>
        </p:nvSpPr>
        <p:spPr>
          <a:xfrm>
            <a:off x="9607826" y="319088"/>
            <a:ext cx="2314299" cy="388937"/>
          </a:xfrm>
        </p:spPr>
        <p:txBody>
          <a:bodyPr/>
          <a:lstStyle/>
          <a:p>
            <a:r>
              <a:rPr lang="nb-NO" dirty="0"/>
              <a:t>23.09.22</a:t>
            </a:r>
          </a:p>
        </p:txBody>
      </p:sp>
      <p:sp>
        <p:nvSpPr>
          <p:cNvPr id="2" name="TekstSylinder 1">
            <a:extLst>
              <a:ext uri="{FF2B5EF4-FFF2-40B4-BE49-F238E27FC236}">
                <a16:creationId xmlns:a16="http://schemas.microsoft.com/office/drawing/2014/main" id="{F391C351-3527-7D33-F4FA-045C536AF8B2}"/>
              </a:ext>
            </a:extLst>
          </p:cNvPr>
          <p:cNvSpPr txBox="1"/>
          <p:nvPr/>
        </p:nvSpPr>
        <p:spPr>
          <a:xfrm>
            <a:off x="3315768" y="1042587"/>
            <a:ext cx="8340696" cy="369332"/>
          </a:xfrm>
          <a:prstGeom prst="rect">
            <a:avLst/>
          </a:prstGeom>
          <a:noFill/>
        </p:spPr>
        <p:txBody>
          <a:bodyPr wrap="square" rtlCol="0">
            <a:spAutoFit/>
          </a:bodyPr>
          <a:lstStyle/>
          <a:p>
            <a:r>
              <a:rPr lang="nb-NO" dirty="0">
                <a:solidFill>
                  <a:schemeClr val="bg1"/>
                </a:solidFill>
              </a:rPr>
              <a:t>Møte med fylkesråd for transport og infrastruktur</a:t>
            </a:r>
          </a:p>
        </p:txBody>
      </p:sp>
    </p:spTree>
    <p:extLst>
      <p:ext uri="{BB962C8B-B14F-4D97-AF65-F5344CB8AC3E}">
        <p14:creationId xmlns:p14="http://schemas.microsoft.com/office/powerpoint/2010/main" val="2714902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B0C14559-A724-4B79-ECA3-ACBE4B30A0A4}"/>
              </a:ext>
            </a:extLst>
          </p:cNvPr>
          <p:cNvSpPr>
            <a:spLocks noGrp="1"/>
          </p:cNvSpPr>
          <p:nvPr>
            <p:ph type="sldNum" sz="quarter" idx="12"/>
          </p:nvPr>
        </p:nvSpPr>
        <p:spPr/>
        <p:txBody>
          <a:bodyPr/>
          <a:lstStyle/>
          <a:p>
            <a:fld id="{BF3E5651-40F0-4D8C-A289-866C255869C7}" type="slidenum">
              <a:rPr lang="nb-NO" smtClean="0"/>
              <a:t>10</a:t>
            </a:fld>
            <a:endParaRPr lang="nb-NO" dirty="0"/>
          </a:p>
        </p:txBody>
      </p:sp>
      <p:sp>
        <p:nvSpPr>
          <p:cNvPr id="3" name="Plassholder for tekst 2">
            <a:extLst>
              <a:ext uri="{FF2B5EF4-FFF2-40B4-BE49-F238E27FC236}">
                <a16:creationId xmlns:a16="http://schemas.microsoft.com/office/drawing/2014/main" id="{6A5FBAF3-5EC8-3A0D-C500-B18C67E51591}"/>
              </a:ext>
            </a:extLst>
          </p:cNvPr>
          <p:cNvSpPr>
            <a:spLocks noGrp="1"/>
          </p:cNvSpPr>
          <p:nvPr>
            <p:ph type="body" sz="quarter" idx="13"/>
          </p:nvPr>
        </p:nvSpPr>
        <p:spPr/>
        <p:txBody>
          <a:bodyPr>
            <a:normAutofit fontScale="92500"/>
          </a:bodyPr>
          <a:lstStyle/>
          <a:p>
            <a:r>
              <a:rPr lang="nb-NO" b="1" dirty="0"/>
              <a:t>Gang – og sykkelveier, miljøgate: </a:t>
            </a:r>
            <a:r>
              <a:rPr lang="nb-NO" dirty="0"/>
              <a:t>Hamarøy kommune har stort behov for fortau eller gang- og sykkelvei på følgende steder: </a:t>
            </a:r>
          </a:p>
          <a:p>
            <a:r>
              <a:rPr lang="nb-NO" dirty="0"/>
              <a:t>a. Oppeid: Gang- og sykkelvei fra Oppeid til Presteid. *</a:t>
            </a:r>
          </a:p>
          <a:p>
            <a:r>
              <a:rPr lang="nb-NO" dirty="0"/>
              <a:t>b. Drag: Det er behov for gang- og sykkelvei langs fv. 7536 (tidligere fv. 682) Hellandsveien fra Drag og helt fram til </a:t>
            </a:r>
            <a:r>
              <a:rPr lang="nb-NO" dirty="0" err="1"/>
              <a:t>Bjørkvik</a:t>
            </a:r>
            <a:r>
              <a:rPr lang="nb-NO" dirty="0"/>
              <a:t>. </a:t>
            </a:r>
          </a:p>
          <a:p>
            <a:r>
              <a:rPr lang="nb-NO" dirty="0"/>
              <a:t>c. Innhavet: Tungtrafikk til industriområdet på Innhavet gir behov for gang og sykkelvei langs fv. 7526 (tidligere fv. 662) Finnøyveien. </a:t>
            </a:r>
          </a:p>
          <a:p>
            <a:r>
              <a:rPr lang="nb-NO" dirty="0"/>
              <a:t>d. Miljøgate fv. 81 Oppeid sentrum</a:t>
            </a:r>
          </a:p>
          <a:p>
            <a:r>
              <a:rPr lang="nb-NO" dirty="0"/>
              <a:t>e. Tranøy: Behov for fortau i Tranøy sentrum og fartsdemping langs fv. 7230 på Tranøy</a:t>
            </a:r>
          </a:p>
        </p:txBody>
      </p:sp>
      <p:sp>
        <p:nvSpPr>
          <p:cNvPr id="4" name="Tittel 3">
            <a:extLst>
              <a:ext uri="{FF2B5EF4-FFF2-40B4-BE49-F238E27FC236}">
                <a16:creationId xmlns:a16="http://schemas.microsoft.com/office/drawing/2014/main" id="{A309EAC7-9324-3E2B-010C-F5BA73C58045}"/>
              </a:ext>
            </a:extLst>
          </p:cNvPr>
          <p:cNvSpPr>
            <a:spLocks noGrp="1"/>
          </p:cNvSpPr>
          <p:nvPr>
            <p:ph type="title"/>
          </p:nvPr>
        </p:nvSpPr>
        <p:spPr/>
        <p:txBody>
          <a:bodyPr>
            <a:normAutofit/>
          </a:bodyPr>
          <a:lstStyle/>
          <a:p>
            <a:r>
              <a:rPr lang="nb-NO" dirty="0"/>
              <a:t>Fra vårt innspill til Regional Transportplan</a:t>
            </a:r>
          </a:p>
        </p:txBody>
      </p:sp>
    </p:spTree>
    <p:extLst>
      <p:ext uri="{BB962C8B-B14F-4D97-AF65-F5344CB8AC3E}">
        <p14:creationId xmlns:p14="http://schemas.microsoft.com/office/powerpoint/2010/main" val="751842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9EF4CDFE-5A7B-EF6D-9DE7-45B27C537F8C}"/>
              </a:ext>
            </a:extLst>
          </p:cNvPr>
          <p:cNvSpPr>
            <a:spLocks noGrp="1"/>
          </p:cNvSpPr>
          <p:nvPr>
            <p:ph type="sldNum" sz="quarter" idx="12"/>
          </p:nvPr>
        </p:nvSpPr>
        <p:spPr/>
        <p:txBody>
          <a:bodyPr/>
          <a:lstStyle/>
          <a:p>
            <a:fld id="{BF3E5651-40F0-4D8C-A289-866C255869C7}" type="slidenum">
              <a:rPr lang="nb-NO" smtClean="0"/>
              <a:t>11</a:t>
            </a:fld>
            <a:endParaRPr lang="nb-NO" dirty="0"/>
          </a:p>
        </p:txBody>
      </p:sp>
      <p:sp>
        <p:nvSpPr>
          <p:cNvPr id="3" name="Plassholder for tekst 2">
            <a:extLst>
              <a:ext uri="{FF2B5EF4-FFF2-40B4-BE49-F238E27FC236}">
                <a16:creationId xmlns:a16="http://schemas.microsoft.com/office/drawing/2014/main" id="{B8F2FA44-F383-8687-EBF4-4B2A94EB854B}"/>
              </a:ext>
            </a:extLst>
          </p:cNvPr>
          <p:cNvSpPr>
            <a:spLocks noGrp="1"/>
          </p:cNvSpPr>
          <p:nvPr>
            <p:ph type="body" sz="quarter" idx="13"/>
          </p:nvPr>
        </p:nvSpPr>
        <p:spPr>
          <a:xfrm>
            <a:off x="838200" y="1759789"/>
            <a:ext cx="5257800" cy="4408097"/>
          </a:xfrm>
        </p:spPr>
        <p:txBody>
          <a:bodyPr>
            <a:normAutofit fontScale="92500" lnSpcReduction="20000"/>
          </a:bodyPr>
          <a:lstStyle/>
          <a:p>
            <a:r>
              <a:rPr lang="nb-NO" dirty="0"/>
              <a:t>Avisa Nordland 19.05.22:</a:t>
            </a:r>
          </a:p>
          <a:p>
            <a:pPr algn="l"/>
            <a:r>
              <a:rPr lang="nb-NO" sz="1800" b="0" i="0" dirty="0">
                <a:solidFill>
                  <a:srgbClr val="292827"/>
                </a:solidFill>
                <a:effectLst/>
                <a:latin typeface="Open Sans" panose="020B0606030504020204" pitchFamily="34" charset="0"/>
              </a:rPr>
              <a:t>Planen til Nordland fylkeskommune var å påbegynne arbeidet på strekningen mellom Oppeid og Presteid i Hamarøy i år. Det vil ikke skje.</a:t>
            </a:r>
          </a:p>
          <a:p>
            <a:pPr algn="l"/>
            <a:r>
              <a:rPr lang="nb-NO" sz="1800" b="0" i="0" dirty="0">
                <a:solidFill>
                  <a:srgbClr val="292827"/>
                </a:solidFill>
                <a:effectLst/>
                <a:latin typeface="Open Sans" panose="020B0606030504020204" pitchFamily="34" charset="0"/>
              </a:rPr>
              <a:t>– Vi har valgt å planlegge og prioritere litt annerledes i år på grunn av bemanningssituasjonen, samtidig som vi jobber videre med reguleringen av midtparsellen på gang- og sykkelveien. Det kan hende at den blir realisert samtidig med resten av prosjektet i Hamarøy, opplyser prosjektleder Roar Hunstad i Nordland fylkeskommune til Avisa Nordland.</a:t>
            </a:r>
          </a:p>
          <a:p>
            <a:r>
              <a:rPr lang="nb-NO" sz="1800" b="0" i="0" dirty="0">
                <a:solidFill>
                  <a:srgbClr val="292827"/>
                </a:solidFill>
                <a:effectLst/>
                <a:latin typeface="Open Sans" panose="020B0606030504020204" pitchFamily="34" charset="0"/>
              </a:rPr>
              <a:t>– Vi har valgt å prioritere arbeidet med ny </a:t>
            </a:r>
            <a:r>
              <a:rPr lang="nb-NO" sz="1800" b="0" i="0" dirty="0" err="1">
                <a:solidFill>
                  <a:srgbClr val="292827"/>
                </a:solidFill>
                <a:effectLst/>
                <a:latin typeface="Open Sans" panose="020B0606030504020204" pitchFamily="34" charset="0"/>
              </a:rPr>
              <a:t>lavbru</a:t>
            </a:r>
            <a:r>
              <a:rPr lang="nb-NO" sz="1800" b="0" i="0" dirty="0">
                <a:solidFill>
                  <a:srgbClr val="292827"/>
                </a:solidFill>
                <a:effectLst/>
                <a:latin typeface="Open Sans" panose="020B0606030504020204" pitchFamily="34" charset="0"/>
              </a:rPr>
              <a:t> til Engeløya, samt gang- og sykkelvei og rundkjøring på Mælen i Bodø. Det har rett og slett med bemanningen på gjøre. Vi har slitt litt med å få tak i fagpersonell. Det har medført forsinkelser i konkurranseutsettelsen av prosjektet i Hamarøy.</a:t>
            </a:r>
            <a:endParaRPr lang="nb-NO" sz="1800" dirty="0"/>
          </a:p>
        </p:txBody>
      </p:sp>
      <p:sp>
        <p:nvSpPr>
          <p:cNvPr id="4" name="Tittel 3">
            <a:extLst>
              <a:ext uri="{FF2B5EF4-FFF2-40B4-BE49-F238E27FC236}">
                <a16:creationId xmlns:a16="http://schemas.microsoft.com/office/drawing/2014/main" id="{0A3B127C-4426-50E4-ADE8-58CFA69C4298}"/>
              </a:ext>
            </a:extLst>
          </p:cNvPr>
          <p:cNvSpPr>
            <a:spLocks noGrp="1"/>
          </p:cNvSpPr>
          <p:nvPr>
            <p:ph type="title"/>
          </p:nvPr>
        </p:nvSpPr>
        <p:spPr/>
        <p:txBody>
          <a:bodyPr>
            <a:normAutofit fontScale="90000"/>
          </a:bodyPr>
          <a:lstStyle/>
          <a:p>
            <a:r>
              <a:rPr lang="nb-NO" dirty="0"/>
              <a:t>Prioritert i økonomiplan og i RTP, hva skjer?</a:t>
            </a:r>
          </a:p>
        </p:txBody>
      </p:sp>
      <p:pic>
        <p:nvPicPr>
          <p:cNvPr id="6" name="Bilde 5">
            <a:extLst>
              <a:ext uri="{FF2B5EF4-FFF2-40B4-BE49-F238E27FC236}">
                <a16:creationId xmlns:a16="http://schemas.microsoft.com/office/drawing/2014/main" id="{C06BFD8D-957F-0362-0708-6A8F5DCF8F4B}"/>
              </a:ext>
            </a:extLst>
          </p:cNvPr>
          <p:cNvPicPr>
            <a:picLocks noChangeAspect="1"/>
          </p:cNvPicPr>
          <p:nvPr/>
        </p:nvPicPr>
        <p:blipFill>
          <a:blip r:embed="rId2"/>
          <a:stretch>
            <a:fillRect/>
          </a:stretch>
        </p:blipFill>
        <p:spPr>
          <a:xfrm>
            <a:off x="6182504" y="1879152"/>
            <a:ext cx="5016203" cy="3986613"/>
          </a:xfrm>
          <a:prstGeom prst="rect">
            <a:avLst/>
          </a:prstGeom>
        </p:spPr>
      </p:pic>
    </p:spTree>
    <p:extLst>
      <p:ext uri="{BB962C8B-B14F-4D97-AF65-F5344CB8AC3E}">
        <p14:creationId xmlns:p14="http://schemas.microsoft.com/office/powerpoint/2010/main" val="1069222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22FA8A02-DE0E-732F-4CC8-4A071478ADA5}"/>
              </a:ext>
            </a:extLst>
          </p:cNvPr>
          <p:cNvSpPr>
            <a:spLocks noGrp="1"/>
          </p:cNvSpPr>
          <p:nvPr>
            <p:ph type="sldNum" sz="quarter" idx="12"/>
          </p:nvPr>
        </p:nvSpPr>
        <p:spPr/>
        <p:txBody>
          <a:bodyPr/>
          <a:lstStyle/>
          <a:p>
            <a:fld id="{BF3E5651-40F0-4D8C-A289-866C255869C7}" type="slidenum">
              <a:rPr lang="nb-NO" smtClean="0"/>
              <a:t>12</a:t>
            </a:fld>
            <a:endParaRPr lang="nb-NO" dirty="0"/>
          </a:p>
        </p:txBody>
      </p:sp>
      <p:sp>
        <p:nvSpPr>
          <p:cNvPr id="3" name="Plassholder for tekst 2">
            <a:extLst>
              <a:ext uri="{FF2B5EF4-FFF2-40B4-BE49-F238E27FC236}">
                <a16:creationId xmlns:a16="http://schemas.microsoft.com/office/drawing/2014/main" id="{E63044D6-2811-B87F-7BC8-786ABF0925F7}"/>
              </a:ext>
            </a:extLst>
          </p:cNvPr>
          <p:cNvSpPr>
            <a:spLocks noGrp="1"/>
          </p:cNvSpPr>
          <p:nvPr>
            <p:ph type="body" sz="quarter" idx="13"/>
          </p:nvPr>
        </p:nvSpPr>
        <p:spPr>
          <a:xfrm>
            <a:off x="838200" y="837489"/>
            <a:ext cx="10515600" cy="5330398"/>
          </a:xfrm>
        </p:spPr>
        <p:txBody>
          <a:bodyPr>
            <a:normAutofit fontScale="77500" lnSpcReduction="20000"/>
          </a:bodyPr>
          <a:lstStyle/>
          <a:p>
            <a:r>
              <a:rPr lang="nb-NO" b="1" dirty="0"/>
              <a:t>(Fortsettelse – fra vårt innspill til RTP)</a:t>
            </a:r>
          </a:p>
          <a:p>
            <a:r>
              <a:rPr lang="nb-NO" b="1" dirty="0"/>
              <a:t>Busstilbudet i Hamarøy må forbedres: </a:t>
            </a:r>
          </a:p>
          <a:p>
            <a:r>
              <a:rPr lang="nb-NO" dirty="0"/>
              <a:t>Behov for intern kommunikasjon for pendlere, skoleelever, pensjonister og helsebesøk. </a:t>
            </a:r>
          </a:p>
          <a:p>
            <a:r>
              <a:rPr lang="nb-NO" dirty="0"/>
              <a:t>(Innhavet -) Drag – Ulvsvåg – Oppeid – Skutvik: Kommunens «stamrute» 18-572 fra Ulvsvåg til Skutvik bør utvides slik at den starter på Drag, med noen avganger helt fra Innhavet. En slik rute vil dekke de fleste av kommunens større tettsteder, og kan bidra til å binde nye Hamarøy kommune bedre sammen. </a:t>
            </a:r>
          </a:p>
          <a:p>
            <a:r>
              <a:rPr lang="nb-NO" dirty="0"/>
              <a:t>Hamarøybussen: Direkteruta Oppeid – Drag – Bodø, ønsker sju dager per uke. Retur fra Bodø noe senere enn i dag. </a:t>
            </a:r>
          </a:p>
          <a:p>
            <a:r>
              <a:rPr lang="nb-NO" dirty="0"/>
              <a:t>Skolebussene må ta med passasjerer på retur: Viktig for at innbyggere uten bil på f.eks. Finnøya, Korsnes, Helland og Tranøy kan gjennomføre innkjøpsreiser. </a:t>
            </a:r>
          </a:p>
          <a:p>
            <a:r>
              <a:rPr lang="nb-NO" dirty="0"/>
              <a:t>Forbindelse til Lofoten, Evenes og Harstad: Linje 100 Bodø – Narvik går gjennom Hamarøy, og korresponderer med buss til Lødingen – Sortland. Ønsker også korrespondanse Lødingen – Lofoten, - Evenes lufthavn, – Harstad. </a:t>
            </a:r>
          </a:p>
          <a:p>
            <a:r>
              <a:rPr lang="nb-NO" dirty="0"/>
              <a:t>Både morgen- og kveldsavgang på linje 100 i begge retninger bør korrespondere med rute 18-572 Ulvsvåg – Skutvik.</a:t>
            </a:r>
          </a:p>
        </p:txBody>
      </p:sp>
    </p:spTree>
    <p:extLst>
      <p:ext uri="{BB962C8B-B14F-4D97-AF65-F5344CB8AC3E}">
        <p14:creationId xmlns:p14="http://schemas.microsoft.com/office/powerpoint/2010/main" val="2822716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F7110329-FAF3-E5B3-7EFB-BF57803AA08B}"/>
              </a:ext>
            </a:extLst>
          </p:cNvPr>
          <p:cNvSpPr>
            <a:spLocks noGrp="1"/>
          </p:cNvSpPr>
          <p:nvPr>
            <p:ph type="sldNum" sz="quarter" idx="12"/>
          </p:nvPr>
        </p:nvSpPr>
        <p:spPr/>
        <p:txBody>
          <a:bodyPr/>
          <a:lstStyle/>
          <a:p>
            <a:fld id="{BF3E5651-40F0-4D8C-A289-866C255869C7}" type="slidenum">
              <a:rPr lang="nb-NO" smtClean="0"/>
              <a:t>13</a:t>
            </a:fld>
            <a:endParaRPr lang="nb-NO" dirty="0"/>
          </a:p>
        </p:txBody>
      </p:sp>
      <p:pic>
        <p:nvPicPr>
          <p:cNvPr id="6" name="Bilde 5">
            <a:extLst>
              <a:ext uri="{FF2B5EF4-FFF2-40B4-BE49-F238E27FC236}">
                <a16:creationId xmlns:a16="http://schemas.microsoft.com/office/drawing/2014/main" id="{6AEBC4C3-48BE-E038-DCC1-70E46E18CA01}"/>
              </a:ext>
            </a:extLst>
          </p:cNvPr>
          <p:cNvPicPr>
            <a:picLocks noChangeAspect="1"/>
          </p:cNvPicPr>
          <p:nvPr/>
        </p:nvPicPr>
        <p:blipFill>
          <a:blip r:embed="rId2"/>
          <a:stretch>
            <a:fillRect/>
          </a:stretch>
        </p:blipFill>
        <p:spPr>
          <a:xfrm>
            <a:off x="495258" y="880216"/>
            <a:ext cx="11192034" cy="3674691"/>
          </a:xfrm>
          <a:prstGeom prst="rect">
            <a:avLst/>
          </a:prstGeom>
        </p:spPr>
      </p:pic>
      <p:sp>
        <p:nvSpPr>
          <p:cNvPr id="9" name="TekstSylinder 8">
            <a:extLst>
              <a:ext uri="{FF2B5EF4-FFF2-40B4-BE49-F238E27FC236}">
                <a16:creationId xmlns:a16="http://schemas.microsoft.com/office/drawing/2014/main" id="{033D98F8-DFAC-3C48-4473-DAFFE69DD4BE}"/>
              </a:ext>
            </a:extLst>
          </p:cNvPr>
          <p:cNvSpPr txBox="1"/>
          <p:nvPr/>
        </p:nvSpPr>
        <p:spPr>
          <a:xfrm>
            <a:off x="880216" y="4708733"/>
            <a:ext cx="8443245" cy="646331"/>
          </a:xfrm>
          <a:prstGeom prst="rect">
            <a:avLst/>
          </a:prstGeom>
          <a:noFill/>
        </p:spPr>
        <p:txBody>
          <a:bodyPr wrap="square" rtlCol="0">
            <a:spAutoFit/>
          </a:bodyPr>
          <a:lstStyle/>
          <a:p>
            <a:endParaRPr lang="nb-NO" dirty="0"/>
          </a:p>
          <a:p>
            <a:r>
              <a:rPr lang="nb-NO" dirty="0"/>
              <a:t>Det er også fylkesvei Botn-</a:t>
            </a:r>
            <a:r>
              <a:rPr lang="nb-NO" dirty="0" err="1"/>
              <a:t>Kalvika</a:t>
            </a:r>
            <a:r>
              <a:rPr lang="nb-NO" dirty="0"/>
              <a:t> - mangler asfalt og trenger oppgradering</a:t>
            </a:r>
          </a:p>
        </p:txBody>
      </p:sp>
    </p:spTree>
    <p:extLst>
      <p:ext uri="{BB962C8B-B14F-4D97-AF65-F5344CB8AC3E}">
        <p14:creationId xmlns:p14="http://schemas.microsoft.com/office/powerpoint/2010/main" val="2531527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FF0D7F64-9717-C1C5-B965-D6A4535679DF}"/>
              </a:ext>
            </a:extLst>
          </p:cNvPr>
          <p:cNvSpPr>
            <a:spLocks noGrp="1"/>
          </p:cNvSpPr>
          <p:nvPr>
            <p:ph type="sldNum" sz="quarter" idx="12"/>
          </p:nvPr>
        </p:nvSpPr>
        <p:spPr/>
        <p:txBody>
          <a:bodyPr/>
          <a:lstStyle/>
          <a:p>
            <a:fld id="{BF3E5651-40F0-4D8C-A289-866C255869C7}" type="slidenum">
              <a:rPr lang="nb-NO" smtClean="0"/>
              <a:t>14</a:t>
            </a:fld>
            <a:endParaRPr lang="nb-NO" dirty="0"/>
          </a:p>
        </p:txBody>
      </p:sp>
      <p:sp>
        <p:nvSpPr>
          <p:cNvPr id="3" name="Plassholder for tekst 2">
            <a:extLst>
              <a:ext uri="{FF2B5EF4-FFF2-40B4-BE49-F238E27FC236}">
                <a16:creationId xmlns:a16="http://schemas.microsoft.com/office/drawing/2014/main" id="{D3CAD5CA-8029-863E-222E-2A96CEDAB67D}"/>
              </a:ext>
            </a:extLst>
          </p:cNvPr>
          <p:cNvSpPr>
            <a:spLocks noGrp="1"/>
          </p:cNvSpPr>
          <p:nvPr>
            <p:ph type="body" sz="quarter" idx="13"/>
          </p:nvPr>
        </p:nvSpPr>
        <p:spPr>
          <a:xfrm>
            <a:off x="838200" y="905855"/>
            <a:ext cx="10515600" cy="5262032"/>
          </a:xfrm>
        </p:spPr>
        <p:txBody>
          <a:bodyPr>
            <a:normAutofit/>
          </a:bodyPr>
          <a:lstStyle/>
          <a:p>
            <a:r>
              <a:rPr lang="nb-NO" dirty="0"/>
              <a:t>Styrket fergetilbud på fv. 81 Skutvik – Svolvær for å utvide bo- og arbeidsmarkedsregionen på ytre Hamarøy til Lofoten og Vågan. Vil også bidra til reiselivsutvikling. – jf. eget møte</a:t>
            </a:r>
          </a:p>
          <a:p>
            <a:r>
              <a:rPr lang="nb-NO" dirty="0"/>
              <a:t>Fiskerihavner: Videreutvikling av Skutvik og Korsnes fiskerihavner for større kapasitet til fiskebåter med hjemmehavn og mulighet for lagring av utstyr nær kaia.</a:t>
            </a:r>
          </a:p>
        </p:txBody>
      </p:sp>
    </p:spTree>
    <p:extLst>
      <p:ext uri="{BB962C8B-B14F-4D97-AF65-F5344CB8AC3E}">
        <p14:creationId xmlns:p14="http://schemas.microsoft.com/office/powerpoint/2010/main" val="3310448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8A7F01C6-8CB2-7D6A-F8F9-6916543A5748}"/>
              </a:ext>
            </a:extLst>
          </p:cNvPr>
          <p:cNvSpPr>
            <a:spLocks noGrp="1"/>
          </p:cNvSpPr>
          <p:nvPr>
            <p:ph type="sldNum" sz="quarter" idx="12"/>
          </p:nvPr>
        </p:nvSpPr>
        <p:spPr/>
        <p:txBody>
          <a:bodyPr/>
          <a:lstStyle/>
          <a:p>
            <a:fld id="{BF3E5651-40F0-4D8C-A289-866C255869C7}" type="slidenum">
              <a:rPr lang="nb-NO" smtClean="0"/>
              <a:t>15</a:t>
            </a:fld>
            <a:endParaRPr lang="nb-NO" dirty="0"/>
          </a:p>
        </p:txBody>
      </p:sp>
      <p:sp>
        <p:nvSpPr>
          <p:cNvPr id="3" name="Plassholder for tekst 2">
            <a:extLst>
              <a:ext uri="{FF2B5EF4-FFF2-40B4-BE49-F238E27FC236}">
                <a16:creationId xmlns:a16="http://schemas.microsoft.com/office/drawing/2014/main" id="{AE17494D-6BDA-3639-D4A4-416C9BF4A7E1}"/>
              </a:ext>
            </a:extLst>
          </p:cNvPr>
          <p:cNvSpPr>
            <a:spLocks noGrp="1"/>
          </p:cNvSpPr>
          <p:nvPr>
            <p:ph type="body" sz="quarter" idx="13"/>
          </p:nvPr>
        </p:nvSpPr>
        <p:spPr/>
        <p:txBody>
          <a:bodyPr>
            <a:normAutofit/>
          </a:bodyPr>
          <a:lstStyle/>
          <a:p>
            <a:r>
              <a:rPr lang="nb-NO" dirty="0"/>
              <a:t>Regularitet på hurtigbåt NEX II må forbedres kraftig, og tilbud om ekstra sommeravganger må fortsettes. </a:t>
            </a:r>
          </a:p>
          <a:p>
            <a:r>
              <a:rPr lang="nb-NO" dirty="0"/>
              <a:t>Godsfrakt til Skutvik må gjenopptas, venterom og fasiliteter (ruteinfo) må forbedres. </a:t>
            </a:r>
            <a:r>
              <a:rPr lang="nb-NO" dirty="0">
                <a:solidFill>
                  <a:srgbClr val="FF0000"/>
                </a:solidFill>
              </a:rPr>
              <a:t>Kommunen har ny kai!</a:t>
            </a:r>
          </a:p>
          <a:p>
            <a:r>
              <a:rPr lang="nb-NO" dirty="0"/>
              <a:t>Styrket tilbud med hurtigbåt i Tysfjordbassenget ønskes, inkl. morgenavgang mellom Drag og Kjøpsvik for pendlere. </a:t>
            </a:r>
          </a:p>
          <a:p>
            <a:r>
              <a:rPr lang="nb-NO" dirty="0">
                <a:solidFill>
                  <a:srgbClr val="FF0000"/>
                </a:solidFill>
              </a:rPr>
              <a:t>Høring kystgodsruta peker frem mot lettere hurtigbåter som ikke fører gods større enn det som kan bæres inn og ut</a:t>
            </a:r>
          </a:p>
          <a:p>
            <a:r>
              <a:rPr lang="nb-NO" dirty="0">
                <a:solidFill>
                  <a:srgbClr val="FF0000"/>
                </a:solidFill>
              </a:rPr>
              <a:t>Dyr frakt, f.eks. varer fra Kjøpsvik inn i fjordene (veiløse bygder)</a:t>
            </a:r>
          </a:p>
        </p:txBody>
      </p:sp>
      <p:sp>
        <p:nvSpPr>
          <p:cNvPr id="4" name="Tittel 3">
            <a:extLst>
              <a:ext uri="{FF2B5EF4-FFF2-40B4-BE49-F238E27FC236}">
                <a16:creationId xmlns:a16="http://schemas.microsoft.com/office/drawing/2014/main" id="{D190D243-9916-BD54-5DC9-F0B6BF8E5978}"/>
              </a:ext>
            </a:extLst>
          </p:cNvPr>
          <p:cNvSpPr>
            <a:spLocks noGrp="1"/>
          </p:cNvSpPr>
          <p:nvPr>
            <p:ph type="title"/>
          </p:nvPr>
        </p:nvSpPr>
        <p:spPr/>
        <p:txBody>
          <a:bodyPr>
            <a:normAutofit/>
          </a:bodyPr>
          <a:lstStyle/>
          <a:p>
            <a:r>
              <a:rPr lang="nb-NO" dirty="0"/>
              <a:t>Hurtigbåt og gods </a:t>
            </a:r>
            <a:r>
              <a:rPr lang="nb-NO" sz="1600" dirty="0"/>
              <a:t>(fra vedtatt innspill til RTP, med tilføyelse i rødt)</a:t>
            </a:r>
          </a:p>
        </p:txBody>
      </p:sp>
    </p:spTree>
    <p:extLst>
      <p:ext uri="{BB962C8B-B14F-4D97-AF65-F5344CB8AC3E}">
        <p14:creationId xmlns:p14="http://schemas.microsoft.com/office/powerpoint/2010/main" val="349542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7C88382A-0DC8-5FED-97AC-69F5C9E9A796}"/>
              </a:ext>
            </a:extLst>
          </p:cNvPr>
          <p:cNvSpPr>
            <a:spLocks noGrp="1"/>
          </p:cNvSpPr>
          <p:nvPr>
            <p:ph type="sldNum" sz="quarter" idx="12"/>
          </p:nvPr>
        </p:nvSpPr>
        <p:spPr/>
        <p:txBody>
          <a:bodyPr/>
          <a:lstStyle/>
          <a:p>
            <a:fld id="{BF3E5651-40F0-4D8C-A289-866C255869C7}" type="slidenum">
              <a:rPr lang="nb-NO" smtClean="0"/>
              <a:t>16</a:t>
            </a:fld>
            <a:endParaRPr lang="nb-NO" dirty="0"/>
          </a:p>
        </p:txBody>
      </p:sp>
      <p:sp>
        <p:nvSpPr>
          <p:cNvPr id="3" name="Plassholder for tekst 2">
            <a:extLst>
              <a:ext uri="{FF2B5EF4-FFF2-40B4-BE49-F238E27FC236}">
                <a16:creationId xmlns:a16="http://schemas.microsoft.com/office/drawing/2014/main" id="{CE92D06D-3C60-93E8-12E7-CC66ED92BE8A}"/>
              </a:ext>
            </a:extLst>
          </p:cNvPr>
          <p:cNvSpPr>
            <a:spLocks noGrp="1"/>
          </p:cNvSpPr>
          <p:nvPr>
            <p:ph type="body" sz="quarter" idx="13"/>
          </p:nvPr>
        </p:nvSpPr>
        <p:spPr/>
        <p:txBody>
          <a:bodyPr/>
          <a:lstStyle/>
          <a:p>
            <a:r>
              <a:rPr lang="nb-NO" b="1" dirty="0"/>
              <a:t>Bussholdeplasser: </a:t>
            </a:r>
            <a:r>
              <a:rPr lang="nb-NO" dirty="0"/>
              <a:t>a. Ny holdeplass på fv. 81 nær Ulvsvåg sentrum er viktig for skolebarn. b. Bussholdeplass på Hamsun må etableres – skolebarn venter på bussen i grøfta i en sving med dårlig sikt. c. Skutvik, Oppeid, Presteid (fv. 81) og Drag (fv.7536/ tidligere fv. 682) bør få ordentlige holdeplasser. </a:t>
            </a:r>
          </a:p>
          <a:p>
            <a:endParaRPr lang="nb-NO" dirty="0"/>
          </a:p>
          <a:p>
            <a:r>
              <a:rPr lang="nb-NO" b="1" dirty="0"/>
              <a:t>Bro fra Finnøya til Ness: </a:t>
            </a:r>
            <a:r>
              <a:rPr lang="nb-NO" dirty="0"/>
              <a:t>Forlengelse av fv. 7526 (tidligere fv. 662) Finnøyveien over </a:t>
            </a:r>
            <a:r>
              <a:rPr lang="nb-NO" dirty="0" err="1"/>
              <a:t>Nesstraumen</a:t>
            </a:r>
            <a:r>
              <a:rPr lang="nb-NO" dirty="0"/>
              <a:t>. Veiareal er båndlagt i gjeldende kommuneplan for Hamarøy</a:t>
            </a:r>
          </a:p>
        </p:txBody>
      </p:sp>
    </p:spTree>
    <p:extLst>
      <p:ext uri="{BB962C8B-B14F-4D97-AF65-F5344CB8AC3E}">
        <p14:creationId xmlns:p14="http://schemas.microsoft.com/office/powerpoint/2010/main" val="4024214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C6C1E343-A308-BF72-026B-9FB8B5F4F05B}"/>
              </a:ext>
            </a:extLst>
          </p:cNvPr>
          <p:cNvSpPr>
            <a:spLocks noGrp="1"/>
          </p:cNvSpPr>
          <p:nvPr>
            <p:ph type="sldNum" sz="quarter" idx="12"/>
          </p:nvPr>
        </p:nvSpPr>
        <p:spPr/>
        <p:txBody>
          <a:bodyPr/>
          <a:lstStyle/>
          <a:p>
            <a:fld id="{BF3E5651-40F0-4D8C-A289-866C255869C7}" type="slidenum">
              <a:rPr lang="nb-NO" smtClean="0"/>
              <a:t>17</a:t>
            </a:fld>
            <a:endParaRPr lang="nb-NO" dirty="0"/>
          </a:p>
        </p:txBody>
      </p:sp>
      <p:pic>
        <p:nvPicPr>
          <p:cNvPr id="6" name="Bilde 5">
            <a:extLst>
              <a:ext uri="{FF2B5EF4-FFF2-40B4-BE49-F238E27FC236}">
                <a16:creationId xmlns:a16="http://schemas.microsoft.com/office/drawing/2014/main" id="{4DD4AC8F-1983-58E1-3B86-579848AC3429}"/>
              </a:ext>
            </a:extLst>
          </p:cNvPr>
          <p:cNvPicPr>
            <a:picLocks noChangeAspect="1"/>
          </p:cNvPicPr>
          <p:nvPr/>
        </p:nvPicPr>
        <p:blipFill>
          <a:blip r:embed="rId2"/>
          <a:stretch>
            <a:fillRect/>
          </a:stretch>
        </p:blipFill>
        <p:spPr>
          <a:xfrm>
            <a:off x="2096351" y="646882"/>
            <a:ext cx="7999297" cy="6074593"/>
          </a:xfrm>
          <a:prstGeom prst="rect">
            <a:avLst/>
          </a:prstGeom>
        </p:spPr>
      </p:pic>
    </p:spTree>
    <p:extLst>
      <p:ext uri="{BB962C8B-B14F-4D97-AF65-F5344CB8AC3E}">
        <p14:creationId xmlns:p14="http://schemas.microsoft.com/office/powerpoint/2010/main" val="4131955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868414FB-4630-4404-17F1-2147D503B6D8}"/>
              </a:ext>
            </a:extLst>
          </p:cNvPr>
          <p:cNvSpPr>
            <a:spLocks noGrp="1"/>
          </p:cNvSpPr>
          <p:nvPr>
            <p:ph type="sldNum" sz="quarter" idx="12"/>
          </p:nvPr>
        </p:nvSpPr>
        <p:spPr/>
        <p:txBody>
          <a:bodyPr/>
          <a:lstStyle/>
          <a:p>
            <a:fld id="{BF3E5651-40F0-4D8C-A289-866C255869C7}" type="slidenum">
              <a:rPr lang="nb-NO" smtClean="0"/>
              <a:t>18</a:t>
            </a:fld>
            <a:endParaRPr lang="nb-NO" dirty="0"/>
          </a:p>
        </p:txBody>
      </p:sp>
      <p:pic>
        <p:nvPicPr>
          <p:cNvPr id="6" name="Bilde 5">
            <a:extLst>
              <a:ext uri="{FF2B5EF4-FFF2-40B4-BE49-F238E27FC236}">
                <a16:creationId xmlns:a16="http://schemas.microsoft.com/office/drawing/2014/main" id="{DC5B2326-F097-FECF-5968-1FFE52B49D42}"/>
              </a:ext>
            </a:extLst>
          </p:cNvPr>
          <p:cNvPicPr>
            <a:picLocks noChangeAspect="1"/>
          </p:cNvPicPr>
          <p:nvPr/>
        </p:nvPicPr>
        <p:blipFill>
          <a:blip r:embed="rId2"/>
          <a:stretch>
            <a:fillRect/>
          </a:stretch>
        </p:blipFill>
        <p:spPr>
          <a:xfrm>
            <a:off x="1162050" y="2228850"/>
            <a:ext cx="9867900" cy="2400300"/>
          </a:xfrm>
          <a:prstGeom prst="rect">
            <a:avLst/>
          </a:prstGeom>
        </p:spPr>
      </p:pic>
    </p:spTree>
    <p:extLst>
      <p:ext uri="{BB962C8B-B14F-4D97-AF65-F5344CB8AC3E}">
        <p14:creationId xmlns:p14="http://schemas.microsoft.com/office/powerpoint/2010/main" val="1487158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FD157B-49A2-410C-B64D-691F7816539C}"/>
              </a:ext>
            </a:extLst>
          </p:cNvPr>
          <p:cNvSpPr>
            <a:spLocks noGrp="1"/>
          </p:cNvSpPr>
          <p:nvPr>
            <p:ph type="sldNum" sz="quarter" idx="12"/>
          </p:nvPr>
        </p:nvSpPr>
        <p:spPr/>
        <p:txBody>
          <a:bodyPr/>
          <a:lstStyle/>
          <a:p>
            <a:fld id="{BF3E5651-40F0-4D8C-A289-866C255869C7}" type="slidenum">
              <a:rPr lang="nb-NO" smtClean="0"/>
              <a:t>2</a:t>
            </a:fld>
            <a:endParaRPr lang="nb-NO" dirty="0"/>
          </a:p>
        </p:txBody>
      </p:sp>
      <p:sp>
        <p:nvSpPr>
          <p:cNvPr id="3" name="Text Placeholder 2">
            <a:extLst>
              <a:ext uri="{FF2B5EF4-FFF2-40B4-BE49-F238E27FC236}">
                <a16:creationId xmlns:a16="http://schemas.microsoft.com/office/drawing/2014/main" id="{EA17074E-38B6-406C-A7AB-5C9CDF55061D}"/>
              </a:ext>
            </a:extLst>
          </p:cNvPr>
          <p:cNvSpPr>
            <a:spLocks noGrp="1"/>
          </p:cNvSpPr>
          <p:nvPr>
            <p:ph type="body" sz="quarter" idx="13"/>
          </p:nvPr>
        </p:nvSpPr>
        <p:spPr>
          <a:xfrm>
            <a:off x="6522118" y="1826461"/>
            <a:ext cx="4176963" cy="1000574"/>
          </a:xfrm>
        </p:spPr>
        <p:txBody>
          <a:bodyPr>
            <a:normAutofit/>
          </a:bodyPr>
          <a:lstStyle/>
          <a:p>
            <a:endParaRPr lang="nb-NO" dirty="0"/>
          </a:p>
        </p:txBody>
      </p:sp>
      <p:sp>
        <p:nvSpPr>
          <p:cNvPr id="4" name="Title 3">
            <a:extLst>
              <a:ext uri="{FF2B5EF4-FFF2-40B4-BE49-F238E27FC236}">
                <a16:creationId xmlns:a16="http://schemas.microsoft.com/office/drawing/2014/main" id="{C149F48E-AD07-4F5C-A393-CE9E76A56EA2}"/>
              </a:ext>
            </a:extLst>
          </p:cNvPr>
          <p:cNvSpPr>
            <a:spLocks noGrp="1"/>
          </p:cNvSpPr>
          <p:nvPr>
            <p:ph type="title"/>
          </p:nvPr>
        </p:nvSpPr>
        <p:spPr/>
        <p:txBody>
          <a:bodyPr/>
          <a:lstStyle/>
          <a:p>
            <a:r>
              <a:rPr lang="nb-NO" dirty="0"/>
              <a:t>Hábmera suohkan-Hamarøy kommune</a:t>
            </a:r>
          </a:p>
        </p:txBody>
      </p:sp>
      <p:pic>
        <p:nvPicPr>
          <p:cNvPr id="5" name="Bilde 4">
            <a:extLst>
              <a:ext uri="{FF2B5EF4-FFF2-40B4-BE49-F238E27FC236}">
                <a16:creationId xmlns:a16="http://schemas.microsoft.com/office/drawing/2014/main" id="{5038C968-8881-7ED6-96E9-D64920DB05BE}"/>
              </a:ext>
            </a:extLst>
          </p:cNvPr>
          <p:cNvPicPr>
            <a:picLocks noChangeAspect="1"/>
          </p:cNvPicPr>
          <p:nvPr/>
        </p:nvPicPr>
        <p:blipFill>
          <a:blip r:embed="rId2"/>
          <a:stretch>
            <a:fillRect/>
          </a:stretch>
        </p:blipFill>
        <p:spPr>
          <a:xfrm>
            <a:off x="1118615" y="1531838"/>
            <a:ext cx="4559806" cy="5117071"/>
          </a:xfrm>
          <a:prstGeom prst="rect">
            <a:avLst/>
          </a:prstGeom>
        </p:spPr>
      </p:pic>
      <p:graphicFrame>
        <p:nvGraphicFramePr>
          <p:cNvPr id="7" name="Tabell 6">
            <a:extLst>
              <a:ext uri="{FF2B5EF4-FFF2-40B4-BE49-F238E27FC236}">
                <a16:creationId xmlns:a16="http://schemas.microsoft.com/office/drawing/2014/main" id="{7C1BC8A3-2B7B-5C98-116F-94DABF70234E}"/>
              </a:ext>
            </a:extLst>
          </p:cNvPr>
          <p:cNvGraphicFramePr>
            <a:graphicFrameLocks noGrp="1"/>
          </p:cNvGraphicFramePr>
          <p:nvPr>
            <p:extLst>
              <p:ext uri="{D42A27DB-BD31-4B8C-83A1-F6EECF244321}">
                <p14:modId xmlns:p14="http://schemas.microsoft.com/office/powerpoint/2010/main" val="1728818300"/>
              </p:ext>
            </p:extLst>
          </p:nvPr>
        </p:nvGraphicFramePr>
        <p:xfrm>
          <a:off x="6236207" y="1596759"/>
          <a:ext cx="4559807" cy="2835878"/>
        </p:xfrm>
        <a:graphic>
          <a:graphicData uri="http://schemas.openxmlformats.org/drawingml/2006/table">
            <a:tbl>
              <a:tblPr firstRow="1" firstCol="1" bandRow="1"/>
              <a:tblGrid>
                <a:gridCol w="1530096">
                  <a:extLst>
                    <a:ext uri="{9D8B030D-6E8A-4147-A177-3AD203B41FA5}">
                      <a16:colId xmlns:a16="http://schemas.microsoft.com/office/drawing/2014/main" val="3858498331"/>
                    </a:ext>
                  </a:extLst>
                </a:gridCol>
                <a:gridCol w="3029711">
                  <a:extLst>
                    <a:ext uri="{9D8B030D-6E8A-4147-A177-3AD203B41FA5}">
                      <a16:colId xmlns:a16="http://schemas.microsoft.com/office/drawing/2014/main" val="529632540"/>
                    </a:ext>
                  </a:extLst>
                </a:gridCol>
              </a:tblGrid>
              <a:tr h="192577">
                <a:tc gridSpan="2">
                  <a:txBody>
                    <a:bodyPr/>
                    <a:lstStyle/>
                    <a:p>
                      <a:pPr>
                        <a:lnSpc>
                          <a:spcPct val="107000"/>
                        </a:lnSpc>
                        <a:spcAft>
                          <a:spcPts val="800"/>
                        </a:spcAft>
                      </a:pPr>
                      <a:r>
                        <a:rPr lang="nb-NO" sz="12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Kommuneinfo</a:t>
                      </a:r>
                      <a:endParaRPr lang="nb-NO"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nb-NO"/>
                    </a:p>
                  </a:txBody>
                  <a:tcPr/>
                </a:tc>
                <a:extLst>
                  <a:ext uri="{0D108BD9-81ED-4DB2-BD59-A6C34878D82A}">
                    <a16:rowId xmlns:a16="http://schemas.microsoft.com/office/drawing/2014/main" val="288264821"/>
                  </a:ext>
                </a:extLst>
              </a:tr>
              <a:tr h="291328">
                <a:tc>
                  <a:txBody>
                    <a:bodyPr/>
                    <a:lstStyle/>
                    <a:p>
                      <a:pPr>
                        <a:lnSpc>
                          <a:spcPct val="107000"/>
                        </a:lnSpc>
                        <a:spcAft>
                          <a:spcPts val="800"/>
                        </a:spcAft>
                      </a:pPr>
                      <a:r>
                        <a:rPr lang="nb-NO" sz="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Innbyggertall</a:t>
                      </a:r>
                      <a:endParaRPr lang="nb-NO"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nSpc>
                          <a:spcPct val="107000"/>
                        </a:lnSpc>
                        <a:spcAft>
                          <a:spcPts val="800"/>
                        </a:spcAft>
                      </a:pPr>
                      <a:r>
                        <a:rPr lang="nb-NO" sz="1200" dirty="0">
                          <a:solidFill>
                            <a:srgbClr val="3B3838"/>
                          </a:solidFill>
                          <a:effectLst/>
                          <a:latin typeface="Calibri" panose="020F0502020204030204" pitchFamily="34" charset="0"/>
                          <a:ea typeface="Calibri" panose="020F0502020204030204" pitchFamily="34" charset="0"/>
                          <a:cs typeface="Arial" panose="020B0604020202020204" pitchFamily="34" charset="0"/>
                        </a:rPr>
                        <a:t>2 696 (1. kvart 2022)</a:t>
                      </a:r>
                      <a:endParaRPr lang="nb-NO"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821296120"/>
                  </a:ext>
                </a:extLst>
              </a:tr>
              <a:tr h="389888">
                <a:tc>
                  <a:txBody>
                    <a:bodyPr/>
                    <a:lstStyle/>
                    <a:p>
                      <a:pPr>
                        <a:lnSpc>
                          <a:spcPct val="107000"/>
                        </a:lnSpc>
                        <a:spcAft>
                          <a:spcPts val="800"/>
                        </a:spcAft>
                      </a:pPr>
                      <a:r>
                        <a:rPr lang="nb-NO" sz="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Administrasjonssenter</a:t>
                      </a:r>
                      <a:endParaRPr lang="nb-NO"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nSpc>
                          <a:spcPct val="107000"/>
                        </a:lnSpc>
                        <a:spcAft>
                          <a:spcPts val="800"/>
                        </a:spcAft>
                      </a:pPr>
                      <a:r>
                        <a:rPr lang="nb-NO" sz="1200" dirty="0">
                          <a:solidFill>
                            <a:srgbClr val="3B3838"/>
                          </a:solidFill>
                          <a:effectLst/>
                          <a:latin typeface="Calibri" panose="020F0502020204030204" pitchFamily="34" charset="0"/>
                          <a:ea typeface="Calibri" panose="020F0502020204030204" pitchFamily="34" charset="0"/>
                          <a:cs typeface="Arial" panose="020B0604020202020204" pitchFamily="34" charset="0"/>
                        </a:rPr>
                        <a:t>Oppeid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952334683"/>
                  </a:ext>
                </a:extLst>
              </a:tr>
              <a:tr h="389888">
                <a:tc>
                  <a:txBody>
                    <a:bodyPr/>
                    <a:lstStyle/>
                    <a:p>
                      <a:pPr>
                        <a:lnSpc>
                          <a:spcPct val="107000"/>
                        </a:lnSpc>
                        <a:spcAft>
                          <a:spcPts val="800"/>
                        </a:spcAft>
                      </a:pPr>
                      <a:r>
                        <a:rPr lang="nb-NO" sz="1100" dirty="0">
                          <a:effectLst/>
                          <a:latin typeface="Calibri" panose="020F0502020204030204" pitchFamily="34" charset="0"/>
                          <a:ea typeface="Calibri" panose="020F0502020204030204" pitchFamily="34" charset="0"/>
                          <a:cs typeface="Arial" panose="020B0604020202020204" pitchFamily="34" charset="0"/>
                        </a:rPr>
                        <a:t>Steder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nSpc>
                          <a:spcPct val="107000"/>
                        </a:lnSpc>
                        <a:spcAft>
                          <a:spcPts val="800"/>
                        </a:spcAft>
                      </a:pPr>
                      <a:r>
                        <a:rPr lang="nb-NO" sz="1200" dirty="0">
                          <a:solidFill>
                            <a:srgbClr val="3B3838"/>
                          </a:solidFill>
                          <a:effectLst/>
                          <a:latin typeface="Calibri" panose="020F0502020204030204" pitchFamily="34" charset="0"/>
                          <a:ea typeface="Calibri" panose="020F0502020204030204" pitchFamily="34" charset="0"/>
                          <a:cs typeface="Arial" panose="020B0604020202020204" pitchFamily="34" charset="0"/>
                        </a:rPr>
                        <a:t>Skutvik, Hamsund, Buvåg, Tranøy, Presteid, Ulvsvåg, Storjord, Korsnes, Bognes, Drag, Hellandsberg, Musken, Innhavet, Finnøya, osv.</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714333651"/>
                  </a:ext>
                </a:extLst>
              </a:tr>
              <a:tr h="595512">
                <a:tc>
                  <a:txBody>
                    <a:bodyPr/>
                    <a:lstStyle/>
                    <a:p>
                      <a:pPr>
                        <a:lnSpc>
                          <a:spcPct val="107000"/>
                        </a:lnSpc>
                        <a:spcAft>
                          <a:spcPts val="800"/>
                        </a:spcAft>
                      </a:pPr>
                      <a:r>
                        <a:rPr lang="nb-NO" sz="1100" dirty="0">
                          <a:effectLst/>
                          <a:latin typeface="Calibri" panose="020F0502020204030204" pitchFamily="34" charset="0"/>
                          <a:ea typeface="Calibri" panose="020F0502020204030204" pitchFamily="34" charset="0"/>
                          <a:cs typeface="Arial" panose="020B0604020202020204" pitchFamily="34" charset="0"/>
                        </a:rPr>
                        <a:t>Areal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nSpc>
                          <a:spcPct val="107000"/>
                        </a:lnSpc>
                        <a:spcAft>
                          <a:spcPts val="800"/>
                        </a:spcAft>
                      </a:pPr>
                      <a:r>
                        <a:rPr lang="nn-NO" sz="1200" b="0" i="0" kern="1200" dirty="0">
                          <a:solidFill>
                            <a:schemeClr val="tx1"/>
                          </a:solidFill>
                          <a:effectLst/>
                          <a:latin typeface="Calibri" panose="020F0502020204030204" pitchFamily="34" charset="0"/>
                          <a:ea typeface="+mn-ea"/>
                          <a:cs typeface="Calibri" panose="020F0502020204030204" pitchFamily="34" charset="0"/>
                        </a:rPr>
                        <a:t>Landareal: 2013 km</a:t>
                      </a:r>
                      <a:r>
                        <a:rPr lang="nn-NO" sz="1200" b="0" i="0" kern="1200" baseline="30000" dirty="0">
                          <a:solidFill>
                            <a:schemeClr val="tx1"/>
                          </a:solidFill>
                          <a:effectLst/>
                          <a:latin typeface="Calibri" panose="020F0502020204030204" pitchFamily="34" charset="0"/>
                          <a:ea typeface="+mn-ea"/>
                          <a:cs typeface="Calibri" panose="020F0502020204030204" pitchFamily="34" charset="0"/>
                        </a:rPr>
                        <a:t>2</a:t>
                      </a:r>
                      <a:br>
                        <a:rPr lang="nn-NO" sz="1200" dirty="0">
                          <a:latin typeface="Calibri" panose="020F0502020204030204" pitchFamily="34" charset="0"/>
                          <a:cs typeface="Calibri" panose="020F0502020204030204" pitchFamily="34" charset="0"/>
                        </a:rPr>
                      </a:br>
                      <a:r>
                        <a:rPr lang="nn-NO" sz="1200" b="0" i="0" kern="1200" dirty="0">
                          <a:solidFill>
                            <a:schemeClr val="tx1"/>
                          </a:solidFill>
                          <a:effectLst/>
                          <a:latin typeface="Calibri" panose="020F0502020204030204" pitchFamily="34" charset="0"/>
                          <a:ea typeface="+mn-ea"/>
                          <a:cs typeface="Calibri" panose="020F0502020204030204" pitchFamily="34" charset="0"/>
                        </a:rPr>
                        <a:t>Sjøareal: 799 km</a:t>
                      </a:r>
                      <a:r>
                        <a:rPr lang="nn-NO" sz="1200" b="0" i="0" kern="1200" baseline="30000" dirty="0">
                          <a:solidFill>
                            <a:schemeClr val="tx1"/>
                          </a:solidFill>
                          <a:effectLst/>
                          <a:latin typeface="Calibri" panose="020F0502020204030204" pitchFamily="34" charset="0"/>
                          <a:ea typeface="+mn-ea"/>
                          <a:cs typeface="Calibri" panose="020F0502020204030204" pitchFamily="34" charset="0"/>
                        </a:rPr>
                        <a:t>2</a:t>
                      </a:r>
                      <a:br>
                        <a:rPr lang="nn-NO" sz="1200" dirty="0">
                          <a:latin typeface="Calibri" panose="020F0502020204030204" pitchFamily="34" charset="0"/>
                          <a:cs typeface="Calibri" panose="020F0502020204030204" pitchFamily="34" charset="0"/>
                        </a:rPr>
                      </a:br>
                      <a:r>
                        <a:rPr lang="nn-NO" sz="1200" b="0" i="0" kern="1200" dirty="0">
                          <a:solidFill>
                            <a:schemeClr val="tx1"/>
                          </a:solidFill>
                          <a:effectLst/>
                          <a:latin typeface="Calibri" panose="020F0502020204030204" pitchFamily="34" charset="0"/>
                          <a:ea typeface="+mn-ea"/>
                          <a:cs typeface="Calibri" panose="020F0502020204030204" pitchFamily="34" charset="0"/>
                        </a:rPr>
                        <a:t>Totalt areal: 2812 km</a:t>
                      </a:r>
                      <a:r>
                        <a:rPr lang="nn-NO" sz="1200" b="0" i="0" kern="1200" baseline="30000" dirty="0">
                          <a:solidFill>
                            <a:schemeClr val="tx1"/>
                          </a:solidFill>
                          <a:effectLst/>
                          <a:latin typeface="Calibri" panose="020F0502020204030204" pitchFamily="34" charset="0"/>
                          <a:ea typeface="+mn-ea"/>
                          <a:cs typeface="Calibri" panose="020F0502020204030204" pitchFamily="34" charset="0"/>
                        </a:rPr>
                        <a:t>2</a:t>
                      </a:r>
                      <a:endParaRPr lang="nb-NO"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349253676"/>
                  </a:ext>
                </a:extLst>
              </a:tr>
              <a:tr h="394044">
                <a:tc>
                  <a:txBody>
                    <a:bodyPr/>
                    <a:lstStyle/>
                    <a:p>
                      <a:pPr>
                        <a:lnSpc>
                          <a:spcPct val="107000"/>
                        </a:lnSpc>
                        <a:spcAft>
                          <a:spcPts val="800"/>
                        </a:spcAft>
                      </a:pPr>
                      <a:r>
                        <a:rPr lang="nb-NO" sz="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Høyeste fjell</a:t>
                      </a:r>
                      <a:endParaRPr lang="nb-NO"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nSpc>
                          <a:spcPct val="107000"/>
                        </a:lnSpc>
                        <a:spcAft>
                          <a:spcPts val="800"/>
                        </a:spcAft>
                      </a:pPr>
                      <a:r>
                        <a:rPr lang="nb-NO" sz="1200" dirty="0" err="1">
                          <a:solidFill>
                            <a:srgbClr val="3B3838"/>
                          </a:solidFill>
                          <a:effectLst/>
                          <a:latin typeface="Calibri" panose="020F0502020204030204" pitchFamily="34" charset="0"/>
                          <a:ea typeface="Calibri" panose="020F0502020204030204" pitchFamily="34" charset="0"/>
                          <a:cs typeface="Arial" panose="020B0604020202020204" pitchFamily="34" charset="0"/>
                        </a:rPr>
                        <a:t>Biernatjåhkkå</a:t>
                      </a:r>
                      <a:r>
                        <a:rPr lang="nb-NO" sz="1200" dirty="0">
                          <a:solidFill>
                            <a:srgbClr val="3B3838"/>
                          </a:solidFill>
                          <a:effectLst/>
                          <a:latin typeface="Calibri" panose="020F0502020204030204" pitchFamily="34" charset="0"/>
                          <a:ea typeface="Calibri" panose="020F0502020204030204" pitchFamily="34" charset="0"/>
                          <a:cs typeface="Arial" panose="020B0604020202020204" pitchFamily="34" charset="0"/>
                        </a:rPr>
                        <a:t> / </a:t>
                      </a:r>
                      <a:r>
                        <a:rPr lang="nb-NO" sz="1200" dirty="0" err="1">
                          <a:solidFill>
                            <a:srgbClr val="3B3838"/>
                          </a:solidFill>
                          <a:effectLst/>
                          <a:latin typeface="Calibri" panose="020F0502020204030204" pitchFamily="34" charset="0"/>
                          <a:ea typeface="Calibri" panose="020F0502020204030204" pitchFamily="34" charset="0"/>
                          <a:cs typeface="Arial" panose="020B0604020202020204" pitchFamily="34" charset="0"/>
                        </a:rPr>
                        <a:t>Bjørntoppen</a:t>
                      </a:r>
                      <a:r>
                        <a:rPr lang="nb-NO" sz="1200" dirty="0">
                          <a:solidFill>
                            <a:srgbClr val="3B3838"/>
                          </a:solidFill>
                          <a:effectLst/>
                          <a:latin typeface="Calibri" panose="020F0502020204030204" pitchFamily="34" charset="0"/>
                          <a:ea typeface="Calibri" panose="020F0502020204030204" pitchFamily="34" charset="0"/>
                          <a:cs typeface="Arial" panose="020B0604020202020204" pitchFamily="34" charset="0"/>
                        </a:rPr>
                        <a:t>, 1520 </a:t>
                      </a:r>
                      <a:r>
                        <a:rPr lang="nb-NO" sz="1200" dirty="0" err="1">
                          <a:solidFill>
                            <a:srgbClr val="3B3838"/>
                          </a:solidFill>
                          <a:effectLst/>
                          <a:latin typeface="Calibri" panose="020F0502020204030204" pitchFamily="34" charset="0"/>
                          <a:ea typeface="Calibri" panose="020F0502020204030204" pitchFamily="34" charset="0"/>
                          <a:cs typeface="Arial" panose="020B0604020202020204" pitchFamily="34" charset="0"/>
                        </a:rPr>
                        <a:t>m.o.h</a:t>
                      </a:r>
                      <a:r>
                        <a:rPr lang="nb-NO" sz="1200" dirty="0">
                          <a:solidFill>
                            <a:srgbClr val="3B3838"/>
                          </a:solidFill>
                          <a:effectLst/>
                          <a:latin typeface="Calibri" panose="020F0502020204030204" pitchFamily="34" charset="0"/>
                          <a:ea typeface="Calibri" panose="020F0502020204030204" pitchFamily="34" charset="0"/>
                          <a:cs typeface="Arial" panose="020B0604020202020204" pitchFamily="34" charset="0"/>
                        </a:rPr>
                        <a:t>., på grensa mot Narvik kommune.</a:t>
                      </a:r>
                      <a:endParaRPr lang="nb-NO"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146744134"/>
                  </a:ext>
                </a:extLst>
              </a:tr>
              <a:tr h="394044">
                <a:tc>
                  <a:txBody>
                    <a:bodyPr/>
                    <a:lstStyle/>
                    <a:p>
                      <a:pPr>
                        <a:lnSpc>
                          <a:spcPct val="107000"/>
                        </a:lnSpc>
                        <a:spcAft>
                          <a:spcPts val="800"/>
                        </a:spcAft>
                      </a:pPr>
                      <a:r>
                        <a:rPr lang="nb-NO" sz="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Kommunevåpen</a:t>
                      </a:r>
                      <a:endParaRPr lang="nb-NO"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nSpc>
                          <a:spcPct val="107000"/>
                        </a:lnSpc>
                        <a:spcAft>
                          <a:spcPts val="800"/>
                        </a:spcAft>
                      </a:pPr>
                      <a:r>
                        <a:rPr lang="nb-NO" sz="1200" dirty="0">
                          <a:solidFill>
                            <a:srgbClr val="3B3838"/>
                          </a:solidFill>
                          <a:effectLst/>
                          <a:latin typeface="Calibri" panose="020F0502020204030204" pitchFamily="34" charset="0"/>
                          <a:ea typeface="Calibri" panose="020F0502020204030204" pitchFamily="34" charset="0"/>
                          <a:cs typeface="Arial" panose="020B0604020202020204" pitchFamily="34" charset="0"/>
                        </a:rPr>
                        <a:t>To svaner fra helleristningene på «Dyreberget» på Leiknes</a:t>
                      </a:r>
                      <a:endParaRPr lang="nb-NO"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701695474"/>
                  </a:ext>
                </a:extLst>
              </a:tr>
            </a:tbl>
          </a:graphicData>
        </a:graphic>
      </p:graphicFrame>
    </p:spTree>
    <p:extLst>
      <p:ext uri="{BB962C8B-B14F-4D97-AF65-F5344CB8AC3E}">
        <p14:creationId xmlns:p14="http://schemas.microsoft.com/office/powerpoint/2010/main" val="1567449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BBB075F0-D296-FC15-EAB3-BD487192B181}"/>
              </a:ext>
            </a:extLst>
          </p:cNvPr>
          <p:cNvSpPr>
            <a:spLocks noGrp="1"/>
          </p:cNvSpPr>
          <p:nvPr>
            <p:ph type="sldNum" sz="quarter" idx="12"/>
          </p:nvPr>
        </p:nvSpPr>
        <p:spPr/>
        <p:txBody>
          <a:bodyPr/>
          <a:lstStyle/>
          <a:p>
            <a:fld id="{BF3E5651-40F0-4D8C-A289-866C255869C7}" type="slidenum">
              <a:rPr lang="nb-NO" smtClean="0"/>
              <a:t>3</a:t>
            </a:fld>
            <a:endParaRPr lang="nb-NO" dirty="0"/>
          </a:p>
        </p:txBody>
      </p:sp>
      <p:sp>
        <p:nvSpPr>
          <p:cNvPr id="3" name="Plassholder for tekst 2">
            <a:extLst>
              <a:ext uri="{FF2B5EF4-FFF2-40B4-BE49-F238E27FC236}">
                <a16:creationId xmlns:a16="http://schemas.microsoft.com/office/drawing/2014/main" id="{69CDEB1B-8339-DE84-C666-218BE56489FF}"/>
              </a:ext>
            </a:extLst>
          </p:cNvPr>
          <p:cNvSpPr>
            <a:spLocks noGrp="1"/>
          </p:cNvSpPr>
          <p:nvPr>
            <p:ph type="body" sz="quarter" idx="13"/>
          </p:nvPr>
        </p:nvSpPr>
        <p:spPr>
          <a:xfrm>
            <a:off x="838200" y="1759788"/>
            <a:ext cx="2657463" cy="5098211"/>
          </a:xfrm>
        </p:spPr>
        <p:txBody>
          <a:bodyPr>
            <a:normAutofit fontScale="85000" lnSpcReduction="20000"/>
          </a:bodyPr>
          <a:lstStyle/>
          <a:p>
            <a:r>
              <a:rPr lang="nb-NO" sz="2600" dirty="0"/>
              <a:t>Nord-Salten</a:t>
            </a:r>
          </a:p>
          <a:p>
            <a:r>
              <a:rPr lang="nb-NO" sz="2600" dirty="0"/>
              <a:t>Ofoten</a:t>
            </a:r>
          </a:p>
          <a:p>
            <a:r>
              <a:rPr lang="nb-NO" sz="2600" dirty="0"/>
              <a:t>Lofoten</a:t>
            </a:r>
          </a:p>
          <a:p>
            <a:r>
              <a:rPr lang="nb-NO" sz="2600" dirty="0"/>
              <a:t>Vesterålen</a:t>
            </a:r>
          </a:p>
          <a:p>
            <a:pPr marL="0" indent="0">
              <a:buNone/>
            </a:pPr>
            <a:endParaRPr lang="nb-NO" sz="2600" dirty="0"/>
          </a:p>
          <a:p>
            <a:pPr marL="0" indent="0">
              <a:buNone/>
            </a:pPr>
            <a:r>
              <a:rPr lang="nb-NO" sz="2600" dirty="0"/>
              <a:t>4 ferger</a:t>
            </a:r>
          </a:p>
          <a:p>
            <a:pPr marL="0" indent="0">
              <a:buNone/>
            </a:pPr>
            <a:endParaRPr lang="nb-NO" sz="2600" dirty="0"/>
          </a:p>
          <a:p>
            <a:pPr marL="0" indent="0">
              <a:buNone/>
            </a:pPr>
            <a:r>
              <a:rPr lang="nb-NO" sz="2600" dirty="0"/>
              <a:t>Fra Ulvsvåg: </a:t>
            </a:r>
          </a:p>
          <a:p>
            <a:pPr marL="0" indent="0">
              <a:buNone/>
            </a:pPr>
            <a:r>
              <a:rPr lang="nb-NO" sz="2600" dirty="0"/>
              <a:t>Bodø 195 km</a:t>
            </a:r>
          </a:p>
          <a:p>
            <a:pPr marL="0" indent="0">
              <a:buNone/>
            </a:pPr>
            <a:r>
              <a:rPr lang="nb-NO" sz="2600" dirty="0"/>
              <a:t>Narvik 100/130km</a:t>
            </a:r>
          </a:p>
          <a:p>
            <a:pPr marL="0" indent="0">
              <a:buNone/>
            </a:pPr>
            <a:r>
              <a:rPr lang="nb-NO" sz="2600" dirty="0"/>
              <a:t>Svolvær 84/146km</a:t>
            </a:r>
          </a:p>
          <a:p>
            <a:pPr marL="0" indent="0">
              <a:buNone/>
            </a:pPr>
            <a:r>
              <a:rPr lang="nb-NO" sz="2600" dirty="0"/>
              <a:t>Sortland 100 km</a:t>
            </a:r>
          </a:p>
          <a:p>
            <a:pPr marL="0" indent="0">
              <a:buNone/>
            </a:pPr>
            <a:r>
              <a:rPr lang="nb-NO" sz="2600" dirty="0"/>
              <a:t>Harstad 118 km</a:t>
            </a:r>
            <a:endParaRPr lang="nb-NO" dirty="0"/>
          </a:p>
        </p:txBody>
      </p:sp>
      <p:sp>
        <p:nvSpPr>
          <p:cNvPr id="4" name="Tittel 3">
            <a:extLst>
              <a:ext uri="{FF2B5EF4-FFF2-40B4-BE49-F238E27FC236}">
                <a16:creationId xmlns:a16="http://schemas.microsoft.com/office/drawing/2014/main" id="{2C167975-EDF7-53E6-0DCD-E4002D2BDC9A}"/>
              </a:ext>
            </a:extLst>
          </p:cNvPr>
          <p:cNvSpPr>
            <a:spLocks noGrp="1"/>
          </p:cNvSpPr>
          <p:nvPr>
            <p:ph type="title"/>
          </p:nvPr>
        </p:nvSpPr>
        <p:spPr/>
        <p:txBody>
          <a:bodyPr/>
          <a:lstStyle/>
          <a:p>
            <a:r>
              <a:rPr lang="nb-NO" dirty="0"/>
              <a:t>Vi e` her</a:t>
            </a:r>
          </a:p>
        </p:txBody>
      </p:sp>
      <p:pic>
        <p:nvPicPr>
          <p:cNvPr id="6" name="Bilde 5">
            <a:extLst>
              <a:ext uri="{FF2B5EF4-FFF2-40B4-BE49-F238E27FC236}">
                <a16:creationId xmlns:a16="http://schemas.microsoft.com/office/drawing/2014/main" id="{7C6DE572-A431-BD3F-55D5-410950C93B92}"/>
              </a:ext>
            </a:extLst>
          </p:cNvPr>
          <p:cNvPicPr>
            <a:picLocks noChangeAspect="1"/>
          </p:cNvPicPr>
          <p:nvPr/>
        </p:nvPicPr>
        <p:blipFill>
          <a:blip r:embed="rId2"/>
          <a:stretch>
            <a:fillRect/>
          </a:stretch>
        </p:blipFill>
        <p:spPr>
          <a:xfrm>
            <a:off x="3495663" y="739650"/>
            <a:ext cx="7858137" cy="5428236"/>
          </a:xfrm>
          <a:prstGeom prst="rect">
            <a:avLst/>
          </a:prstGeom>
        </p:spPr>
      </p:pic>
    </p:spTree>
    <p:extLst>
      <p:ext uri="{BB962C8B-B14F-4D97-AF65-F5344CB8AC3E}">
        <p14:creationId xmlns:p14="http://schemas.microsoft.com/office/powerpoint/2010/main" val="1796843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659150-66D6-459B-8960-A4723605D742}"/>
              </a:ext>
            </a:extLst>
          </p:cNvPr>
          <p:cNvSpPr>
            <a:spLocks noGrp="1"/>
          </p:cNvSpPr>
          <p:nvPr>
            <p:ph type="sldNum" sz="quarter" idx="12"/>
          </p:nvPr>
        </p:nvSpPr>
        <p:spPr/>
        <p:txBody>
          <a:bodyPr/>
          <a:lstStyle/>
          <a:p>
            <a:fld id="{BF3E5651-40F0-4D8C-A289-866C255869C7}" type="slidenum">
              <a:rPr lang="nb-NO" smtClean="0"/>
              <a:t>4</a:t>
            </a:fld>
            <a:endParaRPr lang="nb-NO" dirty="0"/>
          </a:p>
        </p:txBody>
      </p:sp>
      <p:graphicFrame>
        <p:nvGraphicFramePr>
          <p:cNvPr id="5" name="Diagram 4">
            <a:extLst>
              <a:ext uri="{FF2B5EF4-FFF2-40B4-BE49-F238E27FC236}">
                <a16:creationId xmlns:a16="http://schemas.microsoft.com/office/drawing/2014/main" id="{84331881-795C-F5F7-6E57-22C341EE0D9A}"/>
              </a:ext>
            </a:extLst>
          </p:cNvPr>
          <p:cNvGraphicFramePr/>
          <p:nvPr>
            <p:extLst>
              <p:ext uri="{D42A27DB-BD31-4B8C-83A1-F6EECF244321}">
                <p14:modId xmlns:p14="http://schemas.microsoft.com/office/powerpoint/2010/main" val="3743749435"/>
              </p:ext>
            </p:extLst>
          </p:nvPr>
        </p:nvGraphicFramePr>
        <p:xfrm>
          <a:off x="838200" y="1759789"/>
          <a:ext cx="10515600" cy="44080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a:extLst>
              <a:ext uri="{FF2B5EF4-FFF2-40B4-BE49-F238E27FC236}">
                <a16:creationId xmlns:a16="http://schemas.microsoft.com/office/drawing/2014/main" id="{F3F10469-AF66-477E-ADE8-2C1A422DD301}"/>
              </a:ext>
            </a:extLst>
          </p:cNvPr>
          <p:cNvSpPr>
            <a:spLocks noGrp="1"/>
          </p:cNvSpPr>
          <p:nvPr>
            <p:ph type="title"/>
          </p:nvPr>
        </p:nvSpPr>
        <p:spPr/>
        <p:txBody>
          <a:bodyPr/>
          <a:lstStyle/>
          <a:p>
            <a:r>
              <a:rPr lang="nb-NO" dirty="0"/>
              <a:t>Mangfold</a:t>
            </a:r>
          </a:p>
        </p:txBody>
      </p:sp>
    </p:spTree>
    <p:extLst>
      <p:ext uri="{BB962C8B-B14F-4D97-AF65-F5344CB8AC3E}">
        <p14:creationId xmlns:p14="http://schemas.microsoft.com/office/powerpoint/2010/main" val="2023188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FD157B-49A2-410C-B64D-691F7816539C}"/>
              </a:ext>
            </a:extLst>
          </p:cNvPr>
          <p:cNvSpPr>
            <a:spLocks noGrp="1"/>
          </p:cNvSpPr>
          <p:nvPr>
            <p:ph type="sldNum" sz="quarter" idx="12"/>
          </p:nvPr>
        </p:nvSpPr>
        <p:spPr/>
        <p:txBody>
          <a:bodyPr/>
          <a:lstStyle/>
          <a:p>
            <a:fld id="{BF3E5651-40F0-4D8C-A289-866C255869C7}" type="slidenum">
              <a:rPr lang="nb-NO" smtClean="0"/>
              <a:t>5</a:t>
            </a:fld>
            <a:endParaRPr lang="nb-NO" dirty="0"/>
          </a:p>
        </p:txBody>
      </p:sp>
      <p:sp>
        <p:nvSpPr>
          <p:cNvPr id="3" name="Text Placeholder 2">
            <a:extLst>
              <a:ext uri="{FF2B5EF4-FFF2-40B4-BE49-F238E27FC236}">
                <a16:creationId xmlns:a16="http://schemas.microsoft.com/office/drawing/2014/main" id="{EA17074E-38B6-406C-A7AB-5C9CDF55061D}"/>
              </a:ext>
            </a:extLst>
          </p:cNvPr>
          <p:cNvSpPr>
            <a:spLocks noGrp="1"/>
          </p:cNvSpPr>
          <p:nvPr>
            <p:ph type="body" sz="quarter" idx="13"/>
          </p:nvPr>
        </p:nvSpPr>
        <p:spPr>
          <a:xfrm>
            <a:off x="838200" y="1690688"/>
            <a:ext cx="10515600" cy="4477198"/>
          </a:xfrm>
        </p:spPr>
        <p:txBody>
          <a:bodyPr>
            <a:normAutofit lnSpcReduction="10000"/>
          </a:bodyPr>
          <a:lstStyle/>
          <a:p>
            <a:endParaRPr lang="nb-NO" dirty="0"/>
          </a:p>
          <a:p>
            <a:r>
              <a:rPr lang="nb-NO" dirty="0"/>
              <a:t>Kraftkommune med både vind- og vannkraft - har 63 GWH i konsesjonskraft.</a:t>
            </a:r>
          </a:p>
          <a:p>
            <a:r>
              <a:rPr lang="nb-NO" dirty="0"/>
              <a:t>Havbrukskommune med </a:t>
            </a:r>
            <a:r>
              <a:rPr lang="nb-NO" dirty="0" err="1"/>
              <a:t>ca</a:t>
            </a:r>
            <a:r>
              <a:rPr lang="nb-NO" dirty="0"/>
              <a:t> 40 000 tonn MTB ørret og laks, samt landbasert smoltanlegg.</a:t>
            </a:r>
          </a:p>
          <a:p>
            <a:r>
              <a:rPr lang="nb-NO" dirty="0"/>
              <a:t>Mineralindustri med The </a:t>
            </a:r>
            <a:r>
              <a:rPr lang="nb-NO" dirty="0" err="1"/>
              <a:t>Quartz</a:t>
            </a:r>
            <a:r>
              <a:rPr lang="nb-NO" dirty="0"/>
              <a:t> </a:t>
            </a:r>
            <a:r>
              <a:rPr lang="nb-NO" dirty="0" err="1"/>
              <a:t>Corp</a:t>
            </a:r>
            <a:r>
              <a:rPr lang="nb-NO" dirty="0"/>
              <a:t>, som er største private arbeidsgiver i kommunen. </a:t>
            </a:r>
          </a:p>
          <a:p>
            <a:r>
              <a:rPr lang="nb-NO" dirty="0"/>
              <a:t>Transport-, bygg- og anleggsnæring</a:t>
            </a:r>
          </a:p>
          <a:p>
            <a:r>
              <a:rPr lang="nb-NO" dirty="0"/>
              <a:t>Reiselivs- og kulturnæring</a:t>
            </a:r>
          </a:p>
          <a:p>
            <a:r>
              <a:rPr lang="nb-NO" dirty="0"/>
              <a:t>Primærnæringer som fiskeri, landbruk og reindrift </a:t>
            </a:r>
          </a:p>
          <a:p>
            <a:pPr marL="0" indent="0">
              <a:buNone/>
            </a:pPr>
            <a:endParaRPr lang="nb-NO" dirty="0"/>
          </a:p>
        </p:txBody>
      </p:sp>
      <p:sp>
        <p:nvSpPr>
          <p:cNvPr id="4" name="Title 3">
            <a:extLst>
              <a:ext uri="{FF2B5EF4-FFF2-40B4-BE49-F238E27FC236}">
                <a16:creationId xmlns:a16="http://schemas.microsoft.com/office/drawing/2014/main" id="{C149F48E-AD07-4F5C-A393-CE9E76A56EA2}"/>
              </a:ext>
            </a:extLst>
          </p:cNvPr>
          <p:cNvSpPr>
            <a:spLocks noGrp="1"/>
          </p:cNvSpPr>
          <p:nvPr>
            <p:ph type="title"/>
          </p:nvPr>
        </p:nvSpPr>
        <p:spPr/>
        <p:txBody>
          <a:bodyPr/>
          <a:lstStyle/>
          <a:p>
            <a:r>
              <a:rPr lang="nb-NO" dirty="0"/>
              <a:t>Næringsveier i Hábmer-Hamarøy</a:t>
            </a:r>
          </a:p>
        </p:txBody>
      </p:sp>
    </p:spTree>
    <p:extLst>
      <p:ext uri="{BB962C8B-B14F-4D97-AF65-F5344CB8AC3E}">
        <p14:creationId xmlns:p14="http://schemas.microsoft.com/office/powerpoint/2010/main" val="3264695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FD157B-49A2-410C-B64D-691F7816539C}"/>
              </a:ext>
            </a:extLst>
          </p:cNvPr>
          <p:cNvSpPr>
            <a:spLocks noGrp="1"/>
          </p:cNvSpPr>
          <p:nvPr>
            <p:ph type="sldNum" sz="quarter" idx="12"/>
          </p:nvPr>
        </p:nvSpPr>
        <p:spPr/>
        <p:txBody>
          <a:bodyPr/>
          <a:lstStyle/>
          <a:p>
            <a:fld id="{BF3E5651-40F0-4D8C-A289-866C255869C7}" type="slidenum">
              <a:rPr lang="nb-NO" smtClean="0"/>
              <a:t>6</a:t>
            </a:fld>
            <a:endParaRPr lang="nb-NO" dirty="0"/>
          </a:p>
        </p:txBody>
      </p:sp>
      <p:sp>
        <p:nvSpPr>
          <p:cNvPr id="4" name="Title 3">
            <a:extLst>
              <a:ext uri="{FF2B5EF4-FFF2-40B4-BE49-F238E27FC236}">
                <a16:creationId xmlns:a16="http://schemas.microsoft.com/office/drawing/2014/main" id="{C149F48E-AD07-4F5C-A393-CE9E76A56EA2}"/>
              </a:ext>
            </a:extLst>
          </p:cNvPr>
          <p:cNvSpPr>
            <a:spLocks noGrp="1"/>
          </p:cNvSpPr>
          <p:nvPr>
            <p:ph type="title"/>
          </p:nvPr>
        </p:nvSpPr>
        <p:spPr/>
        <p:txBody>
          <a:bodyPr>
            <a:normAutofit fontScale="90000"/>
          </a:bodyPr>
          <a:lstStyle/>
          <a:p>
            <a:r>
              <a:rPr lang="nb-NO" dirty="0"/>
              <a:t>Kultur og kulturnæringer – </a:t>
            </a:r>
            <a:br>
              <a:rPr lang="nb-NO" dirty="0"/>
            </a:br>
            <a:r>
              <a:rPr lang="nb-NO" sz="3600" dirty="0"/>
              <a:t>2 kultursenter av nasjonal betydning i kommunen </a:t>
            </a:r>
          </a:p>
        </p:txBody>
      </p:sp>
      <p:pic>
        <p:nvPicPr>
          <p:cNvPr id="5" name="Bilde 4">
            <a:extLst>
              <a:ext uri="{FF2B5EF4-FFF2-40B4-BE49-F238E27FC236}">
                <a16:creationId xmlns:a16="http://schemas.microsoft.com/office/drawing/2014/main" id="{F1EEE306-12CA-AD9A-EBC5-38BD16E1CB18}"/>
              </a:ext>
            </a:extLst>
          </p:cNvPr>
          <p:cNvPicPr>
            <a:picLocks noChangeAspect="1"/>
          </p:cNvPicPr>
          <p:nvPr/>
        </p:nvPicPr>
        <p:blipFill>
          <a:blip r:embed="rId2"/>
          <a:stretch>
            <a:fillRect/>
          </a:stretch>
        </p:blipFill>
        <p:spPr>
          <a:xfrm>
            <a:off x="941299" y="1620917"/>
            <a:ext cx="3684844" cy="2548734"/>
          </a:xfrm>
          <a:prstGeom prst="rect">
            <a:avLst/>
          </a:prstGeom>
        </p:spPr>
      </p:pic>
      <p:pic>
        <p:nvPicPr>
          <p:cNvPr id="6" name="Bilde 5">
            <a:extLst>
              <a:ext uri="{FF2B5EF4-FFF2-40B4-BE49-F238E27FC236}">
                <a16:creationId xmlns:a16="http://schemas.microsoft.com/office/drawing/2014/main" id="{BFC4C445-6B8B-5820-57F1-7EB0A8AAD30A}"/>
              </a:ext>
            </a:extLst>
          </p:cNvPr>
          <p:cNvPicPr>
            <a:picLocks noChangeAspect="1"/>
          </p:cNvPicPr>
          <p:nvPr/>
        </p:nvPicPr>
        <p:blipFill>
          <a:blip r:embed="rId3"/>
          <a:stretch>
            <a:fillRect/>
          </a:stretch>
        </p:blipFill>
        <p:spPr>
          <a:xfrm>
            <a:off x="941299" y="4099880"/>
            <a:ext cx="3684844" cy="2621595"/>
          </a:xfrm>
          <a:prstGeom prst="rect">
            <a:avLst/>
          </a:prstGeom>
        </p:spPr>
      </p:pic>
      <p:sp>
        <p:nvSpPr>
          <p:cNvPr id="7" name="TekstSylinder 6">
            <a:extLst>
              <a:ext uri="{FF2B5EF4-FFF2-40B4-BE49-F238E27FC236}">
                <a16:creationId xmlns:a16="http://schemas.microsoft.com/office/drawing/2014/main" id="{6842A7DF-9884-7BD1-A45C-0BFD5CFA5DC8}"/>
              </a:ext>
            </a:extLst>
          </p:cNvPr>
          <p:cNvSpPr txBox="1"/>
          <p:nvPr/>
        </p:nvSpPr>
        <p:spPr>
          <a:xfrm>
            <a:off x="5384132" y="1826370"/>
            <a:ext cx="3768414" cy="369332"/>
          </a:xfrm>
          <a:prstGeom prst="rect">
            <a:avLst/>
          </a:prstGeom>
          <a:noFill/>
        </p:spPr>
        <p:txBody>
          <a:bodyPr wrap="square" rtlCol="0">
            <a:spAutoFit/>
          </a:bodyPr>
          <a:lstStyle/>
          <a:p>
            <a:r>
              <a:rPr lang="nb-NO" dirty="0" err="1"/>
              <a:t>Hamsunsenteret</a:t>
            </a:r>
            <a:endParaRPr lang="nb-NO" dirty="0"/>
          </a:p>
        </p:txBody>
      </p:sp>
      <p:sp>
        <p:nvSpPr>
          <p:cNvPr id="8" name="TekstSylinder 7">
            <a:extLst>
              <a:ext uri="{FF2B5EF4-FFF2-40B4-BE49-F238E27FC236}">
                <a16:creationId xmlns:a16="http://schemas.microsoft.com/office/drawing/2014/main" id="{0F1D2A64-4CE1-A19C-9619-A7463C351318}"/>
              </a:ext>
            </a:extLst>
          </p:cNvPr>
          <p:cNvSpPr txBox="1"/>
          <p:nvPr/>
        </p:nvSpPr>
        <p:spPr>
          <a:xfrm>
            <a:off x="5558589" y="4307305"/>
            <a:ext cx="3386890" cy="646331"/>
          </a:xfrm>
          <a:prstGeom prst="rect">
            <a:avLst/>
          </a:prstGeom>
          <a:noFill/>
        </p:spPr>
        <p:txBody>
          <a:bodyPr wrap="square" rtlCol="0">
            <a:spAutoFit/>
          </a:bodyPr>
          <a:lstStyle/>
          <a:p>
            <a:r>
              <a:rPr lang="nb-NO" dirty="0" err="1"/>
              <a:t>Árran</a:t>
            </a:r>
            <a:r>
              <a:rPr lang="nb-NO" dirty="0"/>
              <a:t> </a:t>
            </a:r>
            <a:r>
              <a:rPr lang="nb-NO" dirty="0" err="1"/>
              <a:t>lulesamiske</a:t>
            </a:r>
            <a:r>
              <a:rPr lang="nb-NO" dirty="0"/>
              <a:t> senter</a:t>
            </a:r>
          </a:p>
          <a:p>
            <a:endParaRPr lang="nb-NO" dirty="0"/>
          </a:p>
        </p:txBody>
      </p:sp>
    </p:spTree>
    <p:extLst>
      <p:ext uri="{BB962C8B-B14F-4D97-AF65-F5344CB8AC3E}">
        <p14:creationId xmlns:p14="http://schemas.microsoft.com/office/powerpoint/2010/main" val="2113471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FD157B-49A2-410C-B64D-691F7816539C}"/>
              </a:ext>
            </a:extLst>
          </p:cNvPr>
          <p:cNvSpPr>
            <a:spLocks noGrp="1"/>
          </p:cNvSpPr>
          <p:nvPr>
            <p:ph type="sldNum" sz="quarter" idx="12"/>
          </p:nvPr>
        </p:nvSpPr>
        <p:spPr/>
        <p:txBody>
          <a:bodyPr/>
          <a:lstStyle/>
          <a:p>
            <a:fld id="{BF3E5651-40F0-4D8C-A289-866C255869C7}" type="slidenum">
              <a:rPr lang="nb-NO" smtClean="0"/>
              <a:t>7</a:t>
            </a:fld>
            <a:endParaRPr lang="nb-NO" dirty="0"/>
          </a:p>
        </p:txBody>
      </p:sp>
      <p:sp>
        <p:nvSpPr>
          <p:cNvPr id="4" name="Title 3">
            <a:extLst>
              <a:ext uri="{FF2B5EF4-FFF2-40B4-BE49-F238E27FC236}">
                <a16:creationId xmlns:a16="http://schemas.microsoft.com/office/drawing/2014/main" id="{C149F48E-AD07-4F5C-A393-CE9E76A56EA2}"/>
              </a:ext>
            </a:extLst>
          </p:cNvPr>
          <p:cNvSpPr>
            <a:spLocks noGrp="1"/>
          </p:cNvSpPr>
          <p:nvPr>
            <p:ph type="title"/>
          </p:nvPr>
        </p:nvSpPr>
        <p:spPr>
          <a:xfrm>
            <a:off x="726392" y="940257"/>
            <a:ext cx="10541950" cy="500287"/>
          </a:xfrm>
        </p:spPr>
        <p:txBody>
          <a:bodyPr>
            <a:normAutofit fontScale="90000"/>
          </a:bodyPr>
          <a:lstStyle/>
          <a:p>
            <a:pPr algn="ctr"/>
            <a:r>
              <a:rPr lang="nb-NO" dirty="0"/>
              <a:t>Kommuneplanens samfunnsdel 2022-34</a:t>
            </a:r>
            <a:br>
              <a:rPr lang="nb-NO" dirty="0"/>
            </a:br>
            <a:endParaRPr lang="nb-NO" sz="3600" i="1" dirty="0"/>
          </a:p>
        </p:txBody>
      </p:sp>
      <p:sp>
        <p:nvSpPr>
          <p:cNvPr id="7" name="TekstSylinder 6">
            <a:extLst>
              <a:ext uri="{FF2B5EF4-FFF2-40B4-BE49-F238E27FC236}">
                <a16:creationId xmlns:a16="http://schemas.microsoft.com/office/drawing/2014/main" id="{3D49FA92-A56E-FE45-20C4-5AE1E47CB982}"/>
              </a:ext>
            </a:extLst>
          </p:cNvPr>
          <p:cNvSpPr txBox="1"/>
          <p:nvPr/>
        </p:nvSpPr>
        <p:spPr>
          <a:xfrm>
            <a:off x="837488" y="1512606"/>
            <a:ext cx="10630968" cy="5262979"/>
          </a:xfrm>
          <a:prstGeom prst="rect">
            <a:avLst/>
          </a:prstGeom>
          <a:noFill/>
        </p:spPr>
        <p:txBody>
          <a:bodyPr wrap="square">
            <a:spAutoFit/>
          </a:bodyPr>
          <a:lstStyle/>
          <a:p>
            <a:pPr marL="457200" indent="-457200">
              <a:buFont typeface="Arial" panose="020B0604020202020204" pitchFamily="34" charset="0"/>
              <a:buChar char="•"/>
            </a:pPr>
            <a:r>
              <a:rPr lang="nb-NO" sz="2800" dirty="0"/>
              <a:t>Barn og unge er et viktig tema i samfunnsdelen. Møteplasser. Hva med transport? – Jf. NFK strategi mot utenforskap</a:t>
            </a:r>
          </a:p>
          <a:p>
            <a:pPr marL="457200" indent="-457200">
              <a:buFont typeface="Arial" panose="020B0604020202020204" pitchFamily="34" charset="0"/>
              <a:buChar char="•"/>
            </a:pPr>
            <a:endParaRPr lang="nb-NO" sz="2800" dirty="0"/>
          </a:p>
          <a:p>
            <a:pPr marL="457200" indent="-457200">
              <a:buFont typeface="Arial" panose="020B0604020202020204" pitchFamily="34" charset="0"/>
              <a:buChar char="•"/>
            </a:pPr>
            <a:r>
              <a:rPr lang="nb-NO" sz="2800" dirty="0" err="1"/>
              <a:t>Árran</a:t>
            </a:r>
            <a:r>
              <a:rPr lang="nb-NO" sz="2800" dirty="0"/>
              <a:t> og </a:t>
            </a:r>
            <a:r>
              <a:rPr lang="nb-NO" sz="2800" dirty="0" err="1"/>
              <a:t>Hamsunsenteret</a:t>
            </a:r>
            <a:r>
              <a:rPr lang="nb-NO" sz="2800" dirty="0"/>
              <a:t> trekkes frem, potensial innen besøksnæringer m.m. – reiseforbindelser er da viktig</a:t>
            </a:r>
          </a:p>
          <a:p>
            <a:pPr marL="457200" indent="-457200">
              <a:buFont typeface="Arial" panose="020B0604020202020204" pitchFamily="34" charset="0"/>
              <a:buChar char="•"/>
            </a:pPr>
            <a:endParaRPr lang="nb-NO" sz="2800" dirty="0"/>
          </a:p>
          <a:p>
            <a:pPr marL="457200" indent="-457200">
              <a:buFont typeface="Arial" panose="020B0604020202020204" pitchFamily="34" charset="0"/>
              <a:buChar char="•"/>
            </a:pPr>
            <a:r>
              <a:rPr lang="nb-NO" sz="2800" dirty="0"/>
              <a:t>Samferdsel, digital kommunikasjon og infrastruktur: </a:t>
            </a:r>
            <a:r>
              <a:rPr lang="nb-NO" sz="2800" dirty="0" err="1"/>
              <a:t>Hábmera</a:t>
            </a:r>
            <a:r>
              <a:rPr lang="nb-NO" sz="2800" dirty="0"/>
              <a:t> </a:t>
            </a:r>
            <a:r>
              <a:rPr lang="nb-NO" sz="2800" dirty="0" err="1"/>
              <a:t>suohkan</a:t>
            </a:r>
            <a:r>
              <a:rPr lang="nb-NO" sz="2800" dirty="0"/>
              <a:t>-Hamarøy kommune skal ha transportløsninger og infrastruktur som gjør det mulig å drifte og holde kommunen samlet som en geografisk, kulturell og næringsmessig enhet. Korresponderende og sammenhengende kommunikasjoner skal tilstrebes så langt det lar seg gjøre.</a:t>
            </a:r>
          </a:p>
        </p:txBody>
      </p:sp>
    </p:spTree>
    <p:extLst>
      <p:ext uri="{BB962C8B-B14F-4D97-AF65-F5344CB8AC3E}">
        <p14:creationId xmlns:p14="http://schemas.microsoft.com/office/powerpoint/2010/main" val="2465524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B6CFB640-CF9C-A76F-B7D6-E1B2D1B609F5}"/>
              </a:ext>
            </a:extLst>
          </p:cNvPr>
          <p:cNvSpPr>
            <a:spLocks noGrp="1"/>
          </p:cNvSpPr>
          <p:nvPr>
            <p:ph type="sldNum" sz="quarter" idx="12"/>
          </p:nvPr>
        </p:nvSpPr>
        <p:spPr/>
        <p:txBody>
          <a:bodyPr/>
          <a:lstStyle/>
          <a:p>
            <a:fld id="{BF3E5651-40F0-4D8C-A289-866C255869C7}" type="slidenum">
              <a:rPr lang="nb-NO" smtClean="0"/>
              <a:t>8</a:t>
            </a:fld>
            <a:endParaRPr lang="nb-NO" dirty="0"/>
          </a:p>
        </p:txBody>
      </p:sp>
      <p:sp>
        <p:nvSpPr>
          <p:cNvPr id="3" name="Plassholder for tekst 2">
            <a:extLst>
              <a:ext uri="{FF2B5EF4-FFF2-40B4-BE49-F238E27FC236}">
                <a16:creationId xmlns:a16="http://schemas.microsoft.com/office/drawing/2014/main" id="{00E5A887-C099-B233-EC29-55DE88A200E6}"/>
              </a:ext>
            </a:extLst>
          </p:cNvPr>
          <p:cNvSpPr>
            <a:spLocks noGrp="1"/>
          </p:cNvSpPr>
          <p:nvPr>
            <p:ph type="body" sz="quarter" idx="13"/>
          </p:nvPr>
        </p:nvSpPr>
        <p:spPr>
          <a:xfrm>
            <a:off x="838200" y="803305"/>
            <a:ext cx="10515600" cy="5364581"/>
          </a:xfrm>
        </p:spPr>
        <p:txBody>
          <a:bodyPr/>
          <a:lstStyle/>
          <a:p>
            <a:r>
              <a:rPr lang="nb-NO" dirty="0"/>
              <a:t>.</a:t>
            </a:r>
          </a:p>
        </p:txBody>
      </p:sp>
      <p:pic>
        <p:nvPicPr>
          <p:cNvPr id="7" name="Bilde 6">
            <a:extLst>
              <a:ext uri="{FF2B5EF4-FFF2-40B4-BE49-F238E27FC236}">
                <a16:creationId xmlns:a16="http://schemas.microsoft.com/office/drawing/2014/main" id="{E6C4A7DA-D4E7-5015-EAAD-C2A87A246417}"/>
              </a:ext>
            </a:extLst>
          </p:cNvPr>
          <p:cNvPicPr>
            <a:picLocks noChangeAspect="1"/>
          </p:cNvPicPr>
          <p:nvPr/>
        </p:nvPicPr>
        <p:blipFill>
          <a:blip r:embed="rId2"/>
          <a:stretch>
            <a:fillRect/>
          </a:stretch>
        </p:blipFill>
        <p:spPr>
          <a:xfrm>
            <a:off x="1103173" y="2062568"/>
            <a:ext cx="4583492" cy="3201641"/>
          </a:xfrm>
          <a:prstGeom prst="rect">
            <a:avLst/>
          </a:prstGeom>
        </p:spPr>
      </p:pic>
      <p:pic>
        <p:nvPicPr>
          <p:cNvPr id="8" name="Bilde 7">
            <a:extLst>
              <a:ext uri="{FF2B5EF4-FFF2-40B4-BE49-F238E27FC236}">
                <a16:creationId xmlns:a16="http://schemas.microsoft.com/office/drawing/2014/main" id="{5EF5C44E-70C1-FF4D-04B2-CAA476D69488}"/>
              </a:ext>
            </a:extLst>
          </p:cNvPr>
          <p:cNvPicPr>
            <a:picLocks noChangeAspect="1"/>
          </p:cNvPicPr>
          <p:nvPr/>
        </p:nvPicPr>
        <p:blipFill>
          <a:blip r:embed="rId3"/>
          <a:stretch>
            <a:fillRect/>
          </a:stretch>
        </p:blipFill>
        <p:spPr>
          <a:xfrm>
            <a:off x="5686665" y="846167"/>
            <a:ext cx="6125889" cy="5692745"/>
          </a:xfrm>
          <a:prstGeom prst="rect">
            <a:avLst/>
          </a:prstGeom>
        </p:spPr>
      </p:pic>
    </p:spTree>
    <p:extLst>
      <p:ext uri="{BB962C8B-B14F-4D97-AF65-F5344CB8AC3E}">
        <p14:creationId xmlns:p14="http://schemas.microsoft.com/office/powerpoint/2010/main" val="2909387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FD157B-49A2-410C-B64D-691F7816539C}"/>
              </a:ext>
            </a:extLst>
          </p:cNvPr>
          <p:cNvSpPr>
            <a:spLocks noGrp="1"/>
          </p:cNvSpPr>
          <p:nvPr>
            <p:ph type="sldNum" sz="quarter" idx="12"/>
          </p:nvPr>
        </p:nvSpPr>
        <p:spPr/>
        <p:txBody>
          <a:bodyPr/>
          <a:lstStyle/>
          <a:p>
            <a:fld id="{BF3E5651-40F0-4D8C-A289-866C255869C7}" type="slidenum">
              <a:rPr lang="nb-NO" smtClean="0"/>
              <a:t>9</a:t>
            </a:fld>
            <a:endParaRPr lang="nb-NO" dirty="0"/>
          </a:p>
        </p:txBody>
      </p:sp>
      <p:sp>
        <p:nvSpPr>
          <p:cNvPr id="3" name="Text Placeholder 2">
            <a:extLst>
              <a:ext uri="{FF2B5EF4-FFF2-40B4-BE49-F238E27FC236}">
                <a16:creationId xmlns:a16="http://schemas.microsoft.com/office/drawing/2014/main" id="{EA17074E-38B6-406C-A7AB-5C9CDF55061D}"/>
              </a:ext>
            </a:extLst>
          </p:cNvPr>
          <p:cNvSpPr>
            <a:spLocks noGrp="1"/>
          </p:cNvSpPr>
          <p:nvPr>
            <p:ph type="body" sz="quarter" idx="13"/>
          </p:nvPr>
        </p:nvSpPr>
        <p:spPr/>
        <p:txBody>
          <a:bodyPr>
            <a:normAutofit lnSpcReduction="10000"/>
          </a:bodyPr>
          <a:lstStyle/>
          <a:p>
            <a:r>
              <a:rPr lang="nb-NO" dirty="0"/>
              <a:t>Hovedferdselsåren gjennom kommunen E6, er bygd for en annen tid og må betydelig oppgraderes.</a:t>
            </a:r>
          </a:p>
          <a:p>
            <a:r>
              <a:rPr lang="nb-NO" dirty="0"/>
              <a:t>Detaljprosjektering av tunnel gjennom Ulvsvågskaret har vært på høring, lå inne i NTP 2018-29 gr. B. Ikke beskrevet i NTP 2022-33. Prioritert i Nordland fylkesting sitt innspill.</a:t>
            </a:r>
          </a:p>
          <a:p>
            <a:r>
              <a:rPr lang="nb-NO" dirty="0"/>
              <a:t>Kommunen er fergeknutepunkt for E6 der Norge er delt i to. </a:t>
            </a:r>
          </a:p>
          <a:p>
            <a:r>
              <a:rPr lang="nb-NO" dirty="0"/>
              <a:t>Berørte kommuner må bli bedre involvert i arbeidet med KVU for Nord-Norgebanen. – Jernbaneforum Nord én arena. </a:t>
            </a:r>
          </a:p>
          <a:p>
            <a:r>
              <a:rPr lang="nb-NO" dirty="0"/>
              <a:t>Nasjonal satsing på oppgradering av også de mindre fiskerihavnene må prioriteres, nå når kystverket igjen har ansvaret.</a:t>
            </a:r>
          </a:p>
          <a:p>
            <a:pPr marL="0" indent="0">
              <a:buNone/>
            </a:pPr>
            <a:endParaRPr lang="nb-NO" dirty="0"/>
          </a:p>
        </p:txBody>
      </p:sp>
      <p:sp>
        <p:nvSpPr>
          <p:cNvPr id="4" name="Title 3">
            <a:extLst>
              <a:ext uri="{FF2B5EF4-FFF2-40B4-BE49-F238E27FC236}">
                <a16:creationId xmlns:a16="http://schemas.microsoft.com/office/drawing/2014/main" id="{C149F48E-AD07-4F5C-A393-CE9E76A56EA2}"/>
              </a:ext>
            </a:extLst>
          </p:cNvPr>
          <p:cNvSpPr>
            <a:spLocks noGrp="1"/>
          </p:cNvSpPr>
          <p:nvPr>
            <p:ph type="title"/>
          </p:nvPr>
        </p:nvSpPr>
        <p:spPr/>
        <p:txBody>
          <a:bodyPr/>
          <a:lstStyle/>
          <a:p>
            <a:r>
              <a:rPr lang="nb-NO" dirty="0"/>
              <a:t>Samferdsel</a:t>
            </a:r>
          </a:p>
        </p:txBody>
      </p:sp>
    </p:spTree>
    <p:extLst>
      <p:ext uri="{BB962C8B-B14F-4D97-AF65-F5344CB8AC3E}">
        <p14:creationId xmlns:p14="http://schemas.microsoft.com/office/powerpoint/2010/main" val="3588188305"/>
      </p:ext>
    </p:extLst>
  </p:cSld>
  <p:clrMapOvr>
    <a:masterClrMapping/>
  </p:clrMapOvr>
</p:sld>
</file>

<file path=ppt/theme/theme1.xml><?xml version="1.0" encoding="utf-8"?>
<a:theme xmlns:a="http://schemas.openxmlformats.org/drawingml/2006/main" name="Hamarøy turki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derdag 11.06.20" id="{C3A0D31F-A254-4CBD-B4EA-FE0B30F196A1}" vid="{76870489-6E81-428B-99EE-2D4D3F873F9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36B9A2EB51FA946A40BBFBCC38E8949" ma:contentTypeVersion="10" ma:contentTypeDescription="Create a new document." ma:contentTypeScope="" ma:versionID="a3d001ea3e9bb3403c02b4fa41841a68">
  <xsd:schema xmlns:xsd="http://www.w3.org/2001/XMLSchema" xmlns:xs="http://www.w3.org/2001/XMLSchema" xmlns:p="http://schemas.microsoft.com/office/2006/metadata/properties" xmlns:ns2="c84c198e-6080-4f04-b25d-ad85ae4eb34e" xmlns:ns3="d0012101-2e90-4d6a-81d9-141c8aa5c0ce" targetNamespace="http://schemas.microsoft.com/office/2006/metadata/properties" ma:root="true" ma:fieldsID="ac26e9f465318361467ed503f56f82bb" ns2:_="" ns3:_="">
    <xsd:import namespace="c84c198e-6080-4f04-b25d-ad85ae4eb34e"/>
    <xsd:import namespace="d0012101-2e90-4d6a-81d9-141c8aa5c0c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4c198e-6080-4f04-b25d-ad85ae4eb3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012101-2e90-4d6a-81d9-141c8aa5c0c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D6937E3-5739-4008-A84A-5B902955E0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4c198e-6080-4f04-b25d-ad85ae4eb34e"/>
    <ds:schemaRef ds:uri="d0012101-2e90-4d6a-81d9-141c8aa5c0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D650E35-883F-4121-B069-CBB9DA2771F8}">
  <ds:schemaRefs>
    <ds:schemaRef ds:uri="http://schemas.microsoft.com/sharepoint/v3/contenttype/forms"/>
  </ds:schemaRefs>
</ds:datastoreItem>
</file>

<file path=customXml/itemProps3.xml><?xml version="1.0" encoding="utf-8"?>
<ds:datastoreItem xmlns:ds="http://schemas.openxmlformats.org/officeDocument/2006/customXml" ds:itemID="{74D22223-5E81-422E-9EDE-59F29BA1D467}">
  <ds:schemaRefs>
    <ds:schemaRef ds:uri="http://schemas.microsoft.com/office/2006/metadata/properties"/>
    <ds:schemaRef ds:uri="http://purl.org/dc/elements/1.1/"/>
    <ds:schemaRef ds:uri="http://www.w3.org/XML/1998/namespace"/>
    <ds:schemaRef ds:uri="d0012101-2e90-4d6a-81d9-141c8aa5c0ce"/>
    <ds:schemaRef ds:uri="http://schemas.openxmlformats.org/package/2006/metadata/core-properties"/>
    <ds:schemaRef ds:uri="http://schemas.microsoft.com/office/2006/documentManagement/types"/>
    <ds:schemaRef ds:uri="http://purl.org/dc/terms/"/>
    <ds:schemaRef ds:uri="http://schemas.microsoft.com/office/infopath/2007/PartnerControls"/>
    <ds:schemaRef ds:uri="c84c198e-6080-4f04-b25d-ad85ae4eb34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Lederdag 11.06.20</Template>
  <TotalTime>1604</TotalTime>
  <Words>1236</Words>
  <Application>Microsoft Office PowerPoint</Application>
  <PresentationFormat>Widescreen</PresentationFormat>
  <Paragraphs>108</Paragraphs>
  <Slides>18</Slides>
  <Notes>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18</vt:i4>
      </vt:variant>
    </vt:vector>
  </HeadingPairs>
  <TitlesOfParts>
    <vt:vector size="22" baseType="lpstr">
      <vt:lpstr>Arial</vt:lpstr>
      <vt:lpstr>Calibri</vt:lpstr>
      <vt:lpstr>Open Sans</vt:lpstr>
      <vt:lpstr>Hamarøy turkis</vt:lpstr>
      <vt:lpstr>PowerPoint-presentasjon</vt:lpstr>
      <vt:lpstr>Hábmera suohkan-Hamarøy kommune</vt:lpstr>
      <vt:lpstr>Vi e` her</vt:lpstr>
      <vt:lpstr>Mangfold</vt:lpstr>
      <vt:lpstr>Næringsveier i Hábmer-Hamarøy</vt:lpstr>
      <vt:lpstr>Kultur og kulturnæringer –  2 kultursenter av nasjonal betydning i kommunen </vt:lpstr>
      <vt:lpstr>Kommuneplanens samfunnsdel 2022-34 </vt:lpstr>
      <vt:lpstr>PowerPoint-presentasjon</vt:lpstr>
      <vt:lpstr>Samferdsel</vt:lpstr>
      <vt:lpstr>Fra vårt innspill til Regional Transportplan</vt:lpstr>
      <vt:lpstr>Prioritert i økonomiplan og i RTP, hva skjer?</vt:lpstr>
      <vt:lpstr>PowerPoint-presentasjon</vt:lpstr>
      <vt:lpstr>PowerPoint-presentasjon</vt:lpstr>
      <vt:lpstr>PowerPoint-presentasjon</vt:lpstr>
      <vt:lpstr>Hurtigbåt og gods (fra vedtatt innspill til RTP, med tilføyelse i rødt)</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Strategisk ledergruppe</dc:title>
  <dc:creator>Kurt Fossvik</dc:creator>
  <cp:lastModifiedBy>Britt Kristoffersen</cp:lastModifiedBy>
  <cp:revision>18</cp:revision>
  <dcterms:created xsi:type="dcterms:W3CDTF">2020-09-14T06:17:13Z</dcterms:created>
  <dcterms:modified xsi:type="dcterms:W3CDTF">2022-09-23T13:29:41Z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0x010100836B9A2EB51FA946A40BBFBCC38E8949</vt:lpwstr>
  </property>
</Properties>
</file>