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303" r:id="rId28"/>
    <p:sldId id="279" r:id="rId29"/>
    <p:sldId id="280" r:id="rId30"/>
    <p:sldId id="281" r:id="rId31"/>
    <p:sldId id="282" r:id="rId32"/>
    <p:sldId id="283" r:id="rId33"/>
    <p:sldId id="284" r:id="rId34"/>
    <p:sldId id="285" r:id="rId35"/>
    <p:sldId id="286" r:id="rId36"/>
    <p:sldId id="287" r:id="rId37"/>
    <p:sldId id="288" r:id="rId38"/>
    <p:sldId id="289"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1" d="100"/>
          <a:sy n="161" d="100"/>
        </p:scale>
        <p:origin x="255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21AA9-A230-4D92-A3D3-7E97492AA12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nb-NO"/>
        </a:p>
      </dgm:t>
    </dgm:pt>
    <dgm:pt modelId="{E34D264F-4A1E-491E-BEBC-8B7A0AAC1B82}">
      <dgm:prSet phldrT="[Tekst]"/>
      <dgm:spPr/>
      <dgm:t>
        <a:bodyPr/>
        <a:lstStyle/>
        <a:p>
          <a:r>
            <a:rPr lang="nb-NO" dirty="0"/>
            <a:t>Vinter</a:t>
          </a:r>
        </a:p>
      </dgm:t>
    </dgm:pt>
    <dgm:pt modelId="{82634B78-8F3D-4B95-B2EA-CE650AD6D6DF}" type="parTrans" cxnId="{3D6A08CB-CD7A-4E27-98C7-179607164689}">
      <dgm:prSet/>
      <dgm:spPr/>
      <dgm:t>
        <a:bodyPr/>
        <a:lstStyle/>
        <a:p>
          <a:endParaRPr lang="nb-NO"/>
        </a:p>
      </dgm:t>
    </dgm:pt>
    <dgm:pt modelId="{0A9EC5E8-5703-4740-A7EE-E21D06265CFD}" type="sibTrans" cxnId="{3D6A08CB-CD7A-4E27-98C7-179607164689}">
      <dgm:prSet/>
      <dgm:spPr/>
      <dgm:t>
        <a:bodyPr/>
        <a:lstStyle/>
        <a:p>
          <a:endParaRPr lang="nb-NO"/>
        </a:p>
      </dgm:t>
    </dgm:pt>
    <dgm:pt modelId="{7636EE75-26DB-4A80-9888-7C8917779CBB}">
      <dgm:prSet phldrT="[Tekst]" custT="1"/>
      <dgm:spPr/>
      <dgm:t>
        <a:bodyPr/>
        <a:lstStyle/>
        <a:p>
          <a:r>
            <a:rPr lang="nb-NO" sz="1000" dirty="0"/>
            <a:t>Temaer knytter til årstiden</a:t>
          </a:r>
        </a:p>
      </dgm:t>
    </dgm:pt>
    <dgm:pt modelId="{94D23D49-0D03-4B6B-A689-D00A2F3FDC58}" type="parTrans" cxnId="{3D195E73-3E6C-4C4A-BDEE-DF1A718B229A}">
      <dgm:prSet/>
      <dgm:spPr/>
      <dgm:t>
        <a:bodyPr/>
        <a:lstStyle/>
        <a:p>
          <a:endParaRPr lang="nb-NO"/>
        </a:p>
      </dgm:t>
    </dgm:pt>
    <dgm:pt modelId="{7B0F6E49-38AA-483A-B3A0-3EA49104C29F}" type="sibTrans" cxnId="{3D195E73-3E6C-4C4A-BDEE-DF1A718B229A}">
      <dgm:prSet/>
      <dgm:spPr/>
      <dgm:t>
        <a:bodyPr/>
        <a:lstStyle/>
        <a:p>
          <a:endParaRPr lang="nb-NO"/>
        </a:p>
      </dgm:t>
    </dgm:pt>
    <dgm:pt modelId="{825A580B-B7C3-448D-A208-CD6162BF8576}">
      <dgm:prSet phldrT="[Tekst]"/>
      <dgm:spPr>
        <a:solidFill>
          <a:schemeClr val="accent6">
            <a:lumMod val="60000"/>
            <a:lumOff val="40000"/>
          </a:schemeClr>
        </a:solidFill>
      </dgm:spPr>
      <dgm:t>
        <a:bodyPr/>
        <a:lstStyle/>
        <a:p>
          <a:r>
            <a:rPr lang="nb-NO" dirty="0"/>
            <a:t>Vår</a:t>
          </a:r>
        </a:p>
      </dgm:t>
    </dgm:pt>
    <dgm:pt modelId="{2EEA7992-407E-43FF-BA2C-AFE3842E3C62}" type="parTrans" cxnId="{BB442ED8-F592-4F13-B03E-1D9A64867271}">
      <dgm:prSet/>
      <dgm:spPr/>
      <dgm:t>
        <a:bodyPr/>
        <a:lstStyle/>
        <a:p>
          <a:endParaRPr lang="nb-NO"/>
        </a:p>
      </dgm:t>
    </dgm:pt>
    <dgm:pt modelId="{08086D12-1CE1-410B-AC7B-13372703A0E6}" type="sibTrans" cxnId="{BB442ED8-F592-4F13-B03E-1D9A64867271}">
      <dgm:prSet/>
      <dgm:spPr/>
      <dgm:t>
        <a:bodyPr/>
        <a:lstStyle/>
        <a:p>
          <a:endParaRPr lang="nb-NO"/>
        </a:p>
      </dgm:t>
    </dgm:pt>
    <dgm:pt modelId="{6D66A47D-D56A-412C-9BCB-29D9D97F2413}">
      <dgm:prSet phldrT="[Tekst]"/>
      <dgm:spPr/>
      <dgm:t>
        <a:bodyPr/>
        <a:lstStyle/>
        <a:p>
          <a:pPr algn="r"/>
          <a:r>
            <a:rPr lang="nb-NO" dirty="0"/>
            <a:t>Foreldremøte</a:t>
          </a:r>
        </a:p>
      </dgm:t>
    </dgm:pt>
    <dgm:pt modelId="{2B73DED4-9790-4793-9EA8-139C285FAEEB}" type="parTrans" cxnId="{D9735DF7-BE0E-4AB8-8D5E-D4A7966FEF36}">
      <dgm:prSet/>
      <dgm:spPr/>
      <dgm:t>
        <a:bodyPr/>
        <a:lstStyle/>
        <a:p>
          <a:endParaRPr lang="nb-NO"/>
        </a:p>
      </dgm:t>
    </dgm:pt>
    <dgm:pt modelId="{7038AED7-5318-4485-9EBC-9B2FF6EBCEAB}" type="sibTrans" cxnId="{D9735DF7-BE0E-4AB8-8D5E-D4A7966FEF36}">
      <dgm:prSet/>
      <dgm:spPr/>
      <dgm:t>
        <a:bodyPr/>
        <a:lstStyle/>
        <a:p>
          <a:endParaRPr lang="nb-NO"/>
        </a:p>
      </dgm:t>
    </dgm:pt>
    <dgm:pt modelId="{2E949E80-F876-48FF-8FBC-7555748FC07A}">
      <dgm:prSet phldrT="[Tekst]"/>
      <dgm:spPr>
        <a:solidFill>
          <a:srgbClr val="D632C2"/>
        </a:solidFill>
      </dgm:spPr>
      <dgm:t>
        <a:bodyPr/>
        <a:lstStyle/>
        <a:p>
          <a:r>
            <a:rPr lang="nb-NO" dirty="0"/>
            <a:t>Sommer</a:t>
          </a:r>
        </a:p>
      </dgm:t>
    </dgm:pt>
    <dgm:pt modelId="{A80AE46D-70CC-4FB0-9137-4FD87486FC14}" type="parTrans" cxnId="{511641E4-6FF3-4E98-9CDC-CB7014BFE8CE}">
      <dgm:prSet/>
      <dgm:spPr/>
      <dgm:t>
        <a:bodyPr/>
        <a:lstStyle/>
        <a:p>
          <a:endParaRPr lang="nb-NO"/>
        </a:p>
      </dgm:t>
    </dgm:pt>
    <dgm:pt modelId="{53D62E8A-6E09-4EA3-9A5C-EE6BB38F81EC}" type="sibTrans" cxnId="{511641E4-6FF3-4E98-9CDC-CB7014BFE8CE}">
      <dgm:prSet/>
      <dgm:spPr/>
      <dgm:t>
        <a:bodyPr/>
        <a:lstStyle/>
        <a:p>
          <a:endParaRPr lang="nb-NO"/>
        </a:p>
      </dgm:t>
    </dgm:pt>
    <dgm:pt modelId="{85B65D18-DCFF-4C24-98FD-63C665DA0D31}">
      <dgm:prSet phldrT="[Tekst]"/>
      <dgm:spPr/>
      <dgm:t>
        <a:bodyPr/>
        <a:lstStyle/>
        <a:p>
          <a:r>
            <a:rPr lang="nb-NO" dirty="0"/>
            <a:t>Temaer knyttet til årstid</a:t>
          </a:r>
        </a:p>
      </dgm:t>
    </dgm:pt>
    <dgm:pt modelId="{B312F3D4-80C9-4527-A4B4-D3F341362633}" type="parTrans" cxnId="{A2561A90-9E12-404E-B369-83EEB1BB89DB}">
      <dgm:prSet/>
      <dgm:spPr/>
      <dgm:t>
        <a:bodyPr/>
        <a:lstStyle/>
        <a:p>
          <a:endParaRPr lang="nb-NO"/>
        </a:p>
      </dgm:t>
    </dgm:pt>
    <dgm:pt modelId="{ED0F23D0-8980-4357-A117-A916D7678E39}" type="sibTrans" cxnId="{A2561A90-9E12-404E-B369-83EEB1BB89DB}">
      <dgm:prSet/>
      <dgm:spPr/>
      <dgm:t>
        <a:bodyPr/>
        <a:lstStyle/>
        <a:p>
          <a:endParaRPr lang="nb-NO"/>
        </a:p>
      </dgm:t>
    </dgm:pt>
    <dgm:pt modelId="{8E9533B4-E647-4BA6-B0C4-EACF663882E5}">
      <dgm:prSet phldrT="[Tekst]"/>
      <dgm:spPr>
        <a:solidFill>
          <a:schemeClr val="accent2"/>
        </a:solidFill>
      </dgm:spPr>
      <dgm:t>
        <a:bodyPr/>
        <a:lstStyle/>
        <a:p>
          <a:r>
            <a:rPr lang="nb-NO" dirty="0"/>
            <a:t>Høst</a:t>
          </a:r>
        </a:p>
      </dgm:t>
    </dgm:pt>
    <dgm:pt modelId="{41CB7A0A-5DA6-4A81-BD28-6367A69F43D8}" type="parTrans" cxnId="{0F3A1EE2-4C87-499E-AFAA-2D63C7FF1C2C}">
      <dgm:prSet/>
      <dgm:spPr/>
      <dgm:t>
        <a:bodyPr/>
        <a:lstStyle/>
        <a:p>
          <a:endParaRPr lang="nb-NO"/>
        </a:p>
      </dgm:t>
    </dgm:pt>
    <dgm:pt modelId="{15E48F97-B864-477A-AE2B-C3CDBB4F7732}" type="sibTrans" cxnId="{0F3A1EE2-4C87-499E-AFAA-2D63C7FF1C2C}">
      <dgm:prSet/>
      <dgm:spPr/>
      <dgm:t>
        <a:bodyPr/>
        <a:lstStyle/>
        <a:p>
          <a:endParaRPr lang="nb-NO"/>
        </a:p>
      </dgm:t>
    </dgm:pt>
    <dgm:pt modelId="{58B8FDCF-FA8F-4829-BE09-7C28112DB4C6}">
      <dgm:prSet phldrT="[Tekst]"/>
      <dgm:spPr/>
      <dgm:t>
        <a:bodyPr/>
        <a:lstStyle/>
        <a:p>
          <a:r>
            <a:rPr lang="nb-NO" dirty="0"/>
            <a:t>Oppstart/tilvenning</a:t>
          </a:r>
        </a:p>
      </dgm:t>
    </dgm:pt>
    <dgm:pt modelId="{FF42D6D7-3FA3-4C1B-9487-6C45AA9BD0FD}" type="parTrans" cxnId="{77F84963-BF13-4B46-8EF3-8BD9FF0DB6A8}">
      <dgm:prSet/>
      <dgm:spPr/>
      <dgm:t>
        <a:bodyPr/>
        <a:lstStyle/>
        <a:p>
          <a:endParaRPr lang="nb-NO"/>
        </a:p>
      </dgm:t>
    </dgm:pt>
    <dgm:pt modelId="{2CF28671-B074-45C7-9AA2-868F56C788E5}" type="sibTrans" cxnId="{77F84963-BF13-4B46-8EF3-8BD9FF0DB6A8}">
      <dgm:prSet/>
      <dgm:spPr/>
      <dgm:t>
        <a:bodyPr/>
        <a:lstStyle/>
        <a:p>
          <a:endParaRPr lang="nb-NO"/>
        </a:p>
      </dgm:t>
    </dgm:pt>
    <dgm:pt modelId="{82762D6E-CFE4-470D-9FF6-6F8A30217FFA}">
      <dgm:prSet phldrT="[Tekst]" custT="1"/>
      <dgm:spPr/>
      <dgm:t>
        <a:bodyPr/>
        <a:lstStyle/>
        <a:p>
          <a:r>
            <a:rPr lang="nb-NO" sz="1000" dirty="0"/>
            <a:t>Advent og jul</a:t>
          </a:r>
        </a:p>
      </dgm:t>
    </dgm:pt>
    <dgm:pt modelId="{548747D4-CC64-422A-BD4E-B9873FA35674}" type="parTrans" cxnId="{E20776AD-D7E6-48F7-B903-140A8943BA3F}">
      <dgm:prSet/>
      <dgm:spPr/>
      <dgm:t>
        <a:bodyPr/>
        <a:lstStyle/>
        <a:p>
          <a:endParaRPr lang="nb-NO"/>
        </a:p>
      </dgm:t>
    </dgm:pt>
    <dgm:pt modelId="{C5059312-30BA-424E-AF0F-268C2880237B}" type="sibTrans" cxnId="{E20776AD-D7E6-48F7-B903-140A8943BA3F}">
      <dgm:prSet/>
      <dgm:spPr/>
      <dgm:t>
        <a:bodyPr/>
        <a:lstStyle/>
        <a:p>
          <a:endParaRPr lang="nb-NO"/>
        </a:p>
      </dgm:t>
    </dgm:pt>
    <dgm:pt modelId="{544E1ADE-21E5-41B7-9684-2A2129FB63E2}">
      <dgm:prSet phldrT="[Tekst]" custT="1"/>
      <dgm:spPr/>
      <dgm:t>
        <a:bodyPr/>
        <a:lstStyle/>
        <a:p>
          <a:r>
            <a:rPr lang="nb-NO" sz="1000" dirty="0"/>
            <a:t>Nissefest</a:t>
          </a:r>
        </a:p>
      </dgm:t>
    </dgm:pt>
    <dgm:pt modelId="{42E09A1A-90DB-40C9-96F7-F30B97E4DB1D}" type="parTrans" cxnId="{EB00EBFF-ACA9-4A0F-BE52-C3C7ABAB0CB4}">
      <dgm:prSet/>
      <dgm:spPr/>
      <dgm:t>
        <a:bodyPr/>
        <a:lstStyle/>
        <a:p>
          <a:endParaRPr lang="nb-NO"/>
        </a:p>
      </dgm:t>
    </dgm:pt>
    <dgm:pt modelId="{4939E5A4-5945-4362-8C57-223B2034518D}" type="sibTrans" cxnId="{EB00EBFF-ACA9-4A0F-BE52-C3C7ABAB0CB4}">
      <dgm:prSet/>
      <dgm:spPr/>
      <dgm:t>
        <a:bodyPr/>
        <a:lstStyle/>
        <a:p>
          <a:endParaRPr lang="nb-NO"/>
        </a:p>
      </dgm:t>
    </dgm:pt>
    <dgm:pt modelId="{AA6F2326-2D56-442F-A513-23B45BEAFD78}">
      <dgm:prSet phldrT="[Tekst]" custT="1"/>
      <dgm:spPr/>
      <dgm:t>
        <a:bodyPr/>
        <a:lstStyle/>
        <a:p>
          <a:r>
            <a:rPr lang="nb-NO" sz="1000" dirty="0"/>
            <a:t>Lucia</a:t>
          </a:r>
        </a:p>
      </dgm:t>
    </dgm:pt>
    <dgm:pt modelId="{5F4639BB-3370-4CBC-B58A-CCE673F255FF}" type="parTrans" cxnId="{FC810A92-9358-4A69-9C48-F0FBAD293306}">
      <dgm:prSet/>
      <dgm:spPr/>
      <dgm:t>
        <a:bodyPr/>
        <a:lstStyle/>
        <a:p>
          <a:endParaRPr lang="nb-NO"/>
        </a:p>
      </dgm:t>
    </dgm:pt>
    <dgm:pt modelId="{A12F1D9B-050E-4B3F-863E-C82154B8744B}" type="sibTrans" cxnId="{FC810A92-9358-4A69-9C48-F0FBAD293306}">
      <dgm:prSet/>
      <dgm:spPr/>
      <dgm:t>
        <a:bodyPr/>
        <a:lstStyle/>
        <a:p>
          <a:endParaRPr lang="nb-NO"/>
        </a:p>
      </dgm:t>
    </dgm:pt>
    <dgm:pt modelId="{842E8C7C-9C69-4C56-8D20-EB19DE0FBEA5}">
      <dgm:prSet phldrT="[Tekst]" custT="1"/>
      <dgm:spPr/>
      <dgm:t>
        <a:bodyPr/>
        <a:lstStyle/>
        <a:p>
          <a:r>
            <a:rPr lang="nb-NO" sz="1000" dirty="0"/>
            <a:t>Kirkevandring</a:t>
          </a:r>
        </a:p>
      </dgm:t>
    </dgm:pt>
    <dgm:pt modelId="{AED67114-5B54-4562-9ACE-793E103D97E1}" type="parTrans" cxnId="{E0C07BBE-9476-4A54-8C50-8F9629050432}">
      <dgm:prSet/>
      <dgm:spPr/>
      <dgm:t>
        <a:bodyPr/>
        <a:lstStyle/>
        <a:p>
          <a:endParaRPr lang="nb-NO"/>
        </a:p>
      </dgm:t>
    </dgm:pt>
    <dgm:pt modelId="{A7A9BF68-EC37-45E3-9C43-00D4AF498C04}" type="sibTrans" cxnId="{E0C07BBE-9476-4A54-8C50-8F9629050432}">
      <dgm:prSet/>
      <dgm:spPr/>
      <dgm:t>
        <a:bodyPr/>
        <a:lstStyle/>
        <a:p>
          <a:endParaRPr lang="nb-NO"/>
        </a:p>
      </dgm:t>
    </dgm:pt>
    <dgm:pt modelId="{D3823FC6-4D32-408A-AE85-6DE6BCCB5970}">
      <dgm:prSet phldrT="[Tekst]" custT="1"/>
      <dgm:spPr/>
      <dgm:t>
        <a:bodyPr/>
        <a:lstStyle/>
        <a:p>
          <a:r>
            <a:rPr lang="nb-NO" sz="1000" dirty="0"/>
            <a:t>Samenes nasjonaldag</a:t>
          </a:r>
        </a:p>
      </dgm:t>
    </dgm:pt>
    <dgm:pt modelId="{CD899FDE-3068-4907-B5C1-0B59D5C84EFD}" type="parTrans" cxnId="{B2A7AFDE-6A90-4781-ADFC-F69DB3A42FF1}">
      <dgm:prSet/>
      <dgm:spPr/>
      <dgm:t>
        <a:bodyPr/>
        <a:lstStyle/>
        <a:p>
          <a:endParaRPr lang="nb-NO"/>
        </a:p>
      </dgm:t>
    </dgm:pt>
    <dgm:pt modelId="{940F5F27-FC81-4776-B266-3C05A21E5972}" type="sibTrans" cxnId="{B2A7AFDE-6A90-4781-ADFC-F69DB3A42FF1}">
      <dgm:prSet/>
      <dgm:spPr/>
      <dgm:t>
        <a:bodyPr/>
        <a:lstStyle/>
        <a:p>
          <a:endParaRPr lang="nb-NO"/>
        </a:p>
      </dgm:t>
    </dgm:pt>
    <dgm:pt modelId="{7E355739-098D-4CC3-935E-D031B28DAA53}">
      <dgm:prSet phldrT="[Tekst]" custT="1"/>
      <dgm:spPr/>
      <dgm:t>
        <a:bodyPr/>
        <a:lstStyle/>
        <a:p>
          <a:r>
            <a:rPr lang="nb-NO" sz="1000" dirty="0"/>
            <a:t>Karneval</a:t>
          </a:r>
        </a:p>
      </dgm:t>
    </dgm:pt>
    <dgm:pt modelId="{22483F13-95D8-4DF6-950F-FED9E9BAF80F}" type="parTrans" cxnId="{9CDE089E-0709-4860-B71A-F243D91D21B1}">
      <dgm:prSet/>
      <dgm:spPr/>
      <dgm:t>
        <a:bodyPr/>
        <a:lstStyle/>
        <a:p>
          <a:endParaRPr lang="nb-NO"/>
        </a:p>
      </dgm:t>
    </dgm:pt>
    <dgm:pt modelId="{DD8DF1DE-7B76-46F4-9193-3B43EF36DA06}" type="sibTrans" cxnId="{9CDE089E-0709-4860-B71A-F243D91D21B1}">
      <dgm:prSet/>
      <dgm:spPr/>
      <dgm:t>
        <a:bodyPr/>
        <a:lstStyle/>
        <a:p>
          <a:endParaRPr lang="nb-NO"/>
        </a:p>
      </dgm:t>
    </dgm:pt>
    <dgm:pt modelId="{246A926C-8A4F-45DC-8F3D-418E9D8308AD}">
      <dgm:prSet phldrT="[Tekst]" custT="1"/>
      <dgm:spPr/>
      <dgm:t>
        <a:bodyPr/>
        <a:lstStyle/>
        <a:p>
          <a:r>
            <a:rPr lang="nb-NO" sz="1000" dirty="0"/>
            <a:t>Solfest</a:t>
          </a:r>
        </a:p>
      </dgm:t>
    </dgm:pt>
    <dgm:pt modelId="{4662BBF8-B0E2-4AB5-86D9-6DCA568799A0}" type="parTrans" cxnId="{53F60452-9E25-4DE2-B436-A1C4F7DA505B}">
      <dgm:prSet/>
      <dgm:spPr/>
      <dgm:t>
        <a:bodyPr/>
        <a:lstStyle/>
        <a:p>
          <a:endParaRPr lang="nb-NO"/>
        </a:p>
      </dgm:t>
    </dgm:pt>
    <dgm:pt modelId="{035DFA3C-561B-4FA1-87F9-C37C86B43027}" type="sibTrans" cxnId="{53F60452-9E25-4DE2-B436-A1C4F7DA505B}">
      <dgm:prSet/>
      <dgm:spPr/>
      <dgm:t>
        <a:bodyPr/>
        <a:lstStyle/>
        <a:p>
          <a:endParaRPr lang="nb-NO"/>
        </a:p>
      </dgm:t>
    </dgm:pt>
    <dgm:pt modelId="{97EC501E-5DDE-421F-87B0-0932A048E992}">
      <dgm:prSet phldrT="[Tekst]"/>
      <dgm:spPr/>
      <dgm:t>
        <a:bodyPr/>
        <a:lstStyle/>
        <a:p>
          <a:r>
            <a:rPr lang="nb-NO" dirty="0"/>
            <a:t>Temaer knyttet til årstid</a:t>
          </a:r>
        </a:p>
      </dgm:t>
    </dgm:pt>
    <dgm:pt modelId="{4F665BD5-4AF4-4774-8D78-DF369433E257}" type="parTrans" cxnId="{D941137A-9414-4A4F-A58C-25C72E9EAB82}">
      <dgm:prSet/>
      <dgm:spPr/>
      <dgm:t>
        <a:bodyPr/>
        <a:lstStyle/>
        <a:p>
          <a:endParaRPr lang="nb-NO"/>
        </a:p>
      </dgm:t>
    </dgm:pt>
    <dgm:pt modelId="{B2FB922B-54E9-48A9-9C39-3C1BA40E270E}" type="sibTrans" cxnId="{D941137A-9414-4A4F-A58C-25C72E9EAB82}">
      <dgm:prSet/>
      <dgm:spPr/>
      <dgm:t>
        <a:bodyPr/>
        <a:lstStyle/>
        <a:p>
          <a:endParaRPr lang="nb-NO"/>
        </a:p>
      </dgm:t>
    </dgm:pt>
    <dgm:pt modelId="{170FD471-7C88-4C10-9321-654AD131DDB0}">
      <dgm:prSet phldrT="[Tekst]"/>
      <dgm:spPr/>
      <dgm:t>
        <a:bodyPr/>
        <a:lstStyle/>
        <a:p>
          <a:r>
            <a:rPr lang="nb-NO" dirty="0"/>
            <a:t>Foreldremøte</a:t>
          </a:r>
        </a:p>
      </dgm:t>
    </dgm:pt>
    <dgm:pt modelId="{E1E5723B-78AE-4E1E-8313-F5FA6663275F}" type="parTrans" cxnId="{BBAA2F09-9EF2-443C-8FCF-76ADE10DA53C}">
      <dgm:prSet/>
      <dgm:spPr/>
      <dgm:t>
        <a:bodyPr/>
        <a:lstStyle/>
        <a:p>
          <a:endParaRPr lang="nb-NO"/>
        </a:p>
      </dgm:t>
    </dgm:pt>
    <dgm:pt modelId="{C3F2E34A-31E1-4ECB-AF12-02ED8F81425B}" type="sibTrans" cxnId="{BBAA2F09-9EF2-443C-8FCF-76ADE10DA53C}">
      <dgm:prSet/>
      <dgm:spPr/>
      <dgm:t>
        <a:bodyPr/>
        <a:lstStyle/>
        <a:p>
          <a:endParaRPr lang="nb-NO"/>
        </a:p>
      </dgm:t>
    </dgm:pt>
    <dgm:pt modelId="{DE12A1D5-0872-4300-92BC-609A7B63294A}">
      <dgm:prSet phldrT="[Tekst]"/>
      <dgm:spPr/>
      <dgm:t>
        <a:bodyPr/>
        <a:lstStyle/>
        <a:p>
          <a:r>
            <a:rPr lang="nb-NO" dirty="0"/>
            <a:t>Foreldresamtaler</a:t>
          </a:r>
        </a:p>
      </dgm:t>
    </dgm:pt>
    <dgm:pt modelId="{A2E3D9A1-C64A-4DDF-B45D-C4E3CCE1D77C}" type="parTrans" cxnId="{A1B86C2E-C013-4B6D-87A8-ADBC2C61B8CF}">
      <dgm:prSet/>
      <dgm:spPr/>
      <dgm:t>
        <a:bodyPr/>
        <a:lstStyle/>
        <a:p>
          <a:endParaRPr lang="nb-NO"/>
        </a:p>
      </dgm:t>
    </dgm:pt>
    <dgm:pt modelId="{70689071-ECE8-40A1-9200-B54558F2E193}" type="sibTrans" cxnId="{A1B86C2E-C013-4B6D-87A8-ADBC2C61B8CF}">
      <dgm:prSet/>
      <dgm:spPr/>
      <dgm:t>
        <a:bodyPr/>
        <a:lstStyle/>
        <a:p>
          <a:endParaRPr lang="nb-NO"/>
        </a:p>
      </dgm:t>
    </dgm:pt>
    <dgm:pt modelId="{0D022040-A5DE-47A3-AD41-C11AB92B78C1}">
      <dgm:prSet phldrT="[Tekst]" custT="1"/>
      <dgm:spPr/>
      <dgm:t>
        <a:bodyPr/>
        <a:lstStyle/>
        <a:p>
          <a:r>
            <a:rPr lang="nb-NO" sz="1000" dirty="0"/>
            <a:t>Foreldreundersøkelsen</a:t>
          </a:r>
        </a:p>
      </dgm:t>
    </dgm:pt>
    <dgm:pt modelId="{A410B360-C1E7-4062-ADCC-384F62EC8A69}" type="parTrans" cxnId="{9A58A37E-241D-47F5-BBA1-5E6982ED4544}">
      <dgm:prSet/>
      <dgm:spPr/>
      <dgm:t>
        <a:bodyPr/>
        <a:lstStyle/>
        <a:p>
          <a:endParaRPr lang="nb-NO"/>
        </a:p>
      </dgm:t>
    </dgm:pt>
    <dgm:pt modelId="{D6F0F11A-FB40-4D92-8B72-EE6A5F232FE7}" type="sibTrans" cxnId="{9A58A37E-241D-47F5-BBA1-5E6982ED4544}">
      <dgm:prSet/>
      <dgm:spPr/>
      <dgm:t>
        <a:bodyPr/>
        <a:lstStyle/>
        <a:p>
          <a:endParaRPr lang="nb-NO"/>
        </a:p>
      </dgm:t>
    </dgm:pt>
    <dgm:pt modelId="{92B7E154-9AC0-438B-A7A5-D17AF4D81D0C}">
      <dgm:prSet phldrT="[Tekst]"/>
      <dgm:spPr/>
      <dgm:t>
        <a:bodyPr/>
        <a:lstStyle/>
        <a:p>
          <a:pPr algn="r"/>
          <a:r>
            <a:rPr lang="nb-NO" dirty="0"/>
            <a:t>Foreldresamtaler</a:t>
          </a:r>
        </a:p>
      </dgm:t>
    </dgm:pt>
    <dgm:pt modelId="{998CF154-1848-45A3-B8CE-F4B6F10A9B46}" type="parTrans" cxnId="{75E6555A-DF11-4E3D-830A-6FB5A5AD214C}">
      <dgm:prSet/>
      <dgm:spPr/>
      <dgm:t>
        <a:bodyPr/>
        <a:lstStyle/>
        <a:p>
          <a:endParaRPr lang="nb-NO"/>
        </a:p>
      </dgm:t>
    </dgm:pt>
    <dgm:pt modelId="{7A964C7E-1A30-49C9-9FA4-D2851320538B}" type="sibTrans" cxnId="{75E6555A-DF11-4E3D-830A-6FB5A5AD214C}">
      <dgm:prSet/>
      <dgm:spPr/>
      <dgm:t>
        <a:bodyPr/>
        <a:lstStyle/>
        <a:p>
          <a:endParaRPr lang="nb-NO"/>
        </a:p>
      </dgm:t>
    </dgm:pt>
    <dgm:pt modelId="{A2FE1E9F-EDD8-4AF5-8A87-EFA0803AFA94}">
      <dgm:prSet phldrT="[Tekst]"/>
      <dgm:spPr/>
      <dgm:t>
        <a:bodyPr/>
        <a:lstStyle/>
        <a:p>
          <a:r>
            <a:rPr lang="nb-NO" dirty="0"/>
            <a:t>Sommerfest</a:t>
          </a:r>
        </a:p>
      </dgm:t>
    </dgm:pt>
    <dgm:pt modelId="{23066F45-9A51-4AD1-BB87-AD153B050EBE}" type="parTrans" cxnId="{C0B3A127-E158-46E7-B976-CC127C269318}">
      <dgm:prSet/>
      <dgm:spPr/>
      <dgm:t>
        <a:bodyPr/>
        <a:lstStyle/>
        <a:p>
          <a:endParaRPr lang="nb-NO"/>
        </a:p>
      </dgm:t>
    </dgm:pt>
    <dgm:pt modelId="{C43E3DB0-7A58-4DDA-879F-5C3A6A7D4950}" type="sibTrans" cxnId="{C0B3A127-E158-46E7-B976-CC127C269318}">
      <dgm:prSet/>
      <dgm:spPr/>
      <dgm:t>
        <a:bodyPr/>
        <a:lstStyle/>
        <a:p>
          <a:endParaRPr lang="nb-NO"/>
        </a:p>
      </dgm:t>
    </dgm:pt>
    <dgm:pt modelId="{FABAC0C0-9AC3-4B28-AE7C-783607B8FB21}">
      <dgm:prSet phldrT="[Tekst]"/>
      <dgm:spPr/>
      <dgm:t>
        <a:bodyPr/>
        <a:lstStyle/>
        <a:p>
          <a:r>
            <a:rPr lang="nb-NO" dirty="0"/>
            <a:t>Ferieavvikling</a:t>
          </a:r>
        </a:p>
      </dgm:t>
    </dgm:pt>
    <dgm:pt modelId="{3C30EE7F-262B-4C8B-9C13-7763EE28D94E}" type="parTrans" cxnId="{D6503FAE-8955-48C4-B697-0F9FB9835C4B}">
      <dgm:prSet/>
      <dgm:spPr/>
      <dgm:t>
        <a:bodyPr/>
        <a:lstStyle/>
        <a:p>
          <a:endParaRPr lang="nb-NO"/>
        </a:p>
      </dgm:t>
    </dgm:pt>
    <dgm:pt modelId="{0C4D7E77-9E6A-4088-AC8E-2C0006FAD209}" type="sibTrans" cxnId="{D6503FAE-8955-48C4-B697-0F9FB9835C4B}">
      <dgm:prSet/>
      <dgm:spPr/>
      <dgm:t>
        <a:bodyPr/>
        <a:lstStyle/>
        <a:p>
          <a:endParaRPr lang="nb-NO"/>
        </a:p>
      </dgm:t>
    </dgm:pt>
    <dgm:pt modelId="{DED17F97-2C9E-4961-8B94-F852A7317F02}">
      <dgm:prSet phldrT="[Tekst]"/>
      <dgm:spPr/>
      <dgm:t>
        <a:bodyPr/>
        <a:lstStyle/>
        <a:p>
          <a:pPr algn="r"/>
          <a:r>
            <a:rPr lang="nb-NO" dirty="0"/>
            <a:t>Temaer knyttet til årstid</a:t>
          </a:r>
        </a:p>
      </dgm:t>
    </dgm:pt>
    <dgm:pt modelId="{3C13304B-DFF7-452F-BD9E-648D3DCC63C1}" type="parTrans" cxnId="{DDABBBAD-8CB7-4043-9E82-9933B70F0D49}">
      <dgm:prSet/>
      <dgm:spPr/>
      <dgm:t>
        <a:bodyPr/>
        <a:lstStyle/>
        <a:p>
          <a:endParaRPr lang="nb-NO"/>
        </a:p>
      </dgm:t>
    </dgm:pt>
    <dgm:pt modelId="{A25636C0-4B92-488D-A0FE-14C692FA8674}" type="sibTrans" cxnId="{DDABBBAD-8CB7-4043-9E82-9933B70F0D49}">
      <dgm:prSet/>
      <dgm:spPr/>
      <dgm:t>
        <a:bodyPr/>
        <a:lstStyle/>
        <a:p>
          <a:endParaRPr lang="nb-NO"/>
        </a:p>
      </dgm:t>
    </dgm:pt>
    <dgm:pt modelId="{9DCA70C2-0CA5-4ED6-A820-D39A7BE367CB}">
      <dgm:prSet phldrT="[Tekst]"/>
      <dgm:spPr/>
      <dgm:t>
        <a:bodyPr/>
        <a:lstStyle/>
        <a:p>
          <a:pPr algn="r"/>
          <a:r>
            <a:rPr lang="nb-NO" dirty="0"/>
            <a:t>Påske</a:t>
          </a:r>
        </a:p>
      </dgm:t>
    </dgm:pt>
    <dgm:pt modelId="{F1259119-00D5-4105-9315-5854D9E1210E}" type="parTrans" cxnId="{C76A16B0-882D-46AA-B00C-E8868A7B4526}">
      <dgm:prSet/>
      <dgm:spPr/>
      <dgm:t>
        <a:bodyPr/>
        <a:lstStyle/>
        <a:p>
          <a:endParaRPr lang="nb-NO"/>
        </a:p>
      </dgm:t>
    </dgm:pt>
    <dgm:pt modelId="{47570660-881A-465F-ABF9-BAC700581F91}" type="sibTrans" cxnId="{C76A16B0-882D-46AA-B00C-E8868A7B4526}">
      <dgm:prSet/>
      <dgm:spPr/>
      <dgm:t>
        <a:bodyPr/>
        <a:lstStyle/>
        <a:p>
          <a:endParaRPr lang="nb-NO"/>
        </a:p>
      </dgm:t>
    </dgm:pt>
    <dgm:pt modelId="{05E47063-D846-432E-BB1A-5E1E97D28AC8}">
      <dgm:prSet phldrT="[Tekst]"/>
      <dgm:spPr/>
      <dgm:t>
        <a:bodyPr/>
        <a:lstStyle/>
        <a:p>
          <a:pPr algn="r"/>
          <a:r>
            <a:rPr lang="nb-NO" dirty="0" err="1"/>
            <a:t>Barnehagendagen</a:t>
          </a:r>
          <a:endParaRPr lang="nb-NO" dirty="0"/>
        </a:p>
      </dgm:t>
    </dgm:pt>
    <dgm:pt modelId="{6A924F51-4582-4CB7-8C0B-EC64C9378EAD}" type="parTrans" cxnId="{16CB304A-219C-4924-97DA-3695F94EEA1C}">
      <dgm:prSet/>
      <dgm:spPr/>
      <dgm:t>
        <a:bodyPr/>
        <a:lstStyle/>
        <a:p>
          <a:endParaRPr lang="nb-NO"/>
        </a:p>
      </dgm:t>
    </dgm:pt>
    <dgm:pt modelId="{E299B883-104A-4E86-90BA-B01A0AF60F6C}" type="sibTrans" cxnId="{16CB304A-219C-4924-97DA-3695F94EEA1C}">
      <dgm:prSet/>
      <dgm:spPr/>
      <dgm:t>
        <a:bodyPr/>
        <a:lstStyle/>
        <a:p>
          <a:endParaRPr lang="nb-NO"/>
        </a:p>
      </dgm:t>
    </dgm:pt>
    <dgm:pt modelId="{209B4738-BB19-4C92-87F5-F5B9E9F03138}">
      <dgm:prSet phldrT="[Tekst]"/>
      <dgm:spPr/>
      <dgm:t>
        <a:bodyPr/>
        <a:lstStyle/>
        <a:p>
          <a:pPr algn="r"/>
          <a:r>
            <a:rPr lang="nb-NO" dirty="0"/>
            <a:t>17.Mai</a:t>
          </a:r>
        </a:p>
      </dgm:t>
    </dgm:pt>
    <dgm:pt modelId="{54193E5D-197D-42FE-BC0D-26FD1CB19F2E}" type="parTrans" cxnId="{E6EF11C0-69E4-430B-B227-C3E62DDB3578}">
      <dgm:prSet/>
      <dgm:spPr/>
      <dgm:t>
        <a:bodyPr/>
        <a:lstStyle/>
        <a:p>
          <a:endParaRPr lang="nb-NO"/>
        </a:p>
      </dgm:t>
    </dgm:pt>
    <dgm:pt modelId="{8B160436-2E27-4F76-9580-0438697CA931}" type="sibTrans" cxnId="{E6EF11C0-69E4-430B-B227-C3E62DDB3578}">
      <dgm:prSet/>
      <dgm:spPr/>
      <dgm:t>
        <a:bodyPr/>
        <a:lstStyle/>
        <a:p>
          <a:endParaRPr lang="nb-NO"/>
        </a:p>
      </dgm:t>
    </dgm:pt>
    <dgm:pt modelId="{C5CD341E-79B3-4D3E-97C0-D68694B046F4}">
      <dgm:prSet phldrT="[Tekst]"/>
      <dgm:spPr/>
      <dgm:t>
        <a:bodyPr/>
        <a:lstStyle/>
        <a:p>
          <a:pPr algn="r"/>
          <a:r>
            <a:rPr lang="nb-NO" dirty="0"/>
            <a:t>Førskole</a:t>
          </a:r>
        </a:p>
      </dgm:t>
    </dgm:pt>
    <dgm:pt modelId="{42CFA273-CF11-40AD-A445-A006EBEDF2A7}" type="parTrans" cxnId="{79634DAF-4FA2-4929-9A9F-30DF01C7450F}">
      <dgm:prSet/>
      <dgm:spPr/>
      <dgm:t>
        <a:bodyPr/>
        <a:lstStyle/>
        <a:p>
          <a:endParaRPr lang="nb-NO"/>
        </a:p>
      </dgm:t>
    </dgm:pt>
    <dgm:pt modelId="{82BAFDFA-BCD9-4150-85FE-A21744B92E64}" type="sibTrans" cxnId="{79634DAF-4FA2-4929-9A9F-30DF01C7450F}">
      <dgm:prSet/>
      <dgm:spPr/>
      <dgm:t>
        <a:bodyPr/>
        <a:lstStyle/>
        <a:p>
          <a:endParaRPr lang="nb-NO"/>
        </a:p>
      </dgm:t>
    </dgm:pt>
    <dgm:pt modelId="{025E715E-FE71-4050-8D50-231A16A972EC}">
      <dgm:prSet phldrT="[Tekst]"/>
      <dgm:spPr/>
      <dgm:t>
        <a:bodyPr/>
        <a:lstStyle/>
        <a:p>
          <a:pPr algn="l"/>
          <a:endParaRPr lang="nb-NO" dirty="0"/>
        </a:p>
      </dgm:t>
    </dgm:pt>
    <dgm:pt modelId="{AB8ACD1F-A4EE-42DF-A48B-05E36D46F4D2}" type="parTrans" cxnId="{5A631AC3-731B-490E-AB02-9617D2833D6B}">
      <dgm:prSet/>
      <dgm:spPr/>
      <dgm:t>
        <a:bodyPr/>
        <a:lstStyle/>
        <a:p>
          <a:endParaRPr lang="nb-NO"/>
        </a:p>
      </dgm:t>
    </dgm:pt>
    <dgm:pt modelId="{EFAA2EFF-6ADF-476A-BE33-F1EDE0E88B07}" type="sibTrans" cxnId="{5A631AC3-731B-490E-AB02-9617D2833D6B}">
      <dgm:prSet/>
      <dgm:spPr/>
      <dgm:t>
        <a:bodyPr/>
        <a:lstStyle/>
        <a:p>
          <a:endParaRPr lang="nb-NO"/>
        </a:p>
      </dgm:t>
    </dgm:pt>
    <dgm:pt modelId="{4ACE7691-0605-409B-9EC3-37841264316C}" type="pres">
      <dgm:prSet presAssocID="{5E621AA9-A230-4D92-A3D3-7E97492AA12D}" presName="cycleMatrixDiagram" presStyleCnt="0">
        <dgm:presLayoutVars>
          <dgm:chMax val="1"/>
          <dgm:dir/>
          <dgm:animLvl val="lvl"/>
          <dgm:resizeHandles val="exact"/>
        </dgm:presLayoutVars>
      </dgm:prSet>
      <dgm:spPr/>
    </dgm:pt>
    <dgm:pt modelId="{1A385C73-59E5-4619-B8FB-F312DDA667C7}" type="pres">
      <dgm:prSet presAssocID="{5E621AA9-A230-4D92-A3D3-7E97492AA12D}" presName="children" presStyleCnt="0"/>
      <dgm:spPr/>
    </dgm:pt>
    <dgm:pt modelId="{EFF0F64C-F5F3-4590-90BB-075E03A076D0}" type="pres">
      <dgm:prSet presAssocID="{5E621AA9-A230-4D92-A3D3-7E97492AA12D}" presName="child1group" presStyleCnt="0"/>
      <dgm:spPr/>
    </dgm:pt>
    <dgm:pt modelId="{883CBB5D-3053-4CB4-9657-046D47DEB4CC}" type="pres">
      <dgm:prSet presAssocID="{5E621AA9-A230-4D92-A3D3-7E97492AA12D}" presName="child1" presStyleLbl="bgAcc1" presStyleIdx="0" presStyleCnt="4" custScaleX="187793" custScaleY="201448"/>
      <dgm:spPr/>
    </dgm:pt>
    <dgm:pt modelId="{5D74EECE-172A-430A-9982-E533863889D0}" type="pres">
      <dgm:prSet presAssocID="{5E621AA9-A230-4D92-A3D3-7E97492AA12D}" presName="child1Text" presStyleLbl="bgAcc1" presStyleIdx="0" presStyleCnt="4">
        <dgm:presLayoutVars>
          <dgm:bulletEnabled val="1"/>
        </dgm:presLayoutVars>
      </dgm:prSet>
      <dgm:spPr/>
    </dgm:pt>
    <dgm:pt modelId="{A9C88070-4FF5-4AA6-B4B7-448E7DBAE1EB}" type="pres">
      <dgm:prSet presAssocID="{5E621AA9-A230-4D92-A3D3-7E97492AA12D}" presName="child2group" presStyleCnt="0"/>
      <dgm:spPr/>
    </dgm:pt>
    <dgm:pt modelId="{6FAA5158-A863-4409-9264-8975CDDED390}" type="pres">
      <dgm:prSet presAssocID="{5E621AA9-A230-4D92-A3D3-7E97492AA12D}" presName="child2" presStyleLbl="bgAcc1" presStyleIdx="1" presStyleCnt="4" custScaleX="184967" custScaleY="197040"/>
      <dgm:spPr/>
    </dgm:pt>
    <dgm:pt modelId="{3BBE96F0-5A8A-41B7-8FDF-E4D8AE89D954}" type="pres">
      <dgm:prSet presAssocID="{5E621AA9-A230-4D92-A3D3-7E97492AA12D}" presName="child2Text" presStyleLbl="bgAcc1" presStyleIdx="1" presStyleCnt="4">
        <dgm:presLayoutVars>
          <dgm:bulletEnabled val="1"/>
        </dgm:presLayoutVars>
      </dgm:prSet>
      <dgm:spPr/>
    </dgm:pt>
    <dgm:pt modelId="{81E41693-D7A2-4A1E-A423-0C203FAF542E}" type="pres">
      <dgm:prSet presAssocID="{5E621AA9-A230-4D92-A3D3-7E97492AA12D}" presName="child3group" presStyleCnt="0"/>
      <dgm:spPr/>
    </dgm:pt>
    <dgm:pt modelId="{C0A272EE-0A7E-412E-BC09-351DA7FE031A}" type="pres">
      <dgm:prSet presAssocID="{5E621AA9-A230-4D92-A3D3-7E97492AA12D}" presName="child3" presStyleLbl="bgAcc1" presStyleIdx="2" presStyleCnt="4"/>
      <dgm:spPr/>
    </dgm:pt>
    <dgm:pt modelId="{9AAEEEE7-D48D-4239-BD72-7290D84C5845}" type="pres">
      <dgm:prSet presAssocID="{5E621AA9-A230-4D92-A3D3-7E97492AA12D}" presName="child3Text" presStyleLbl="bgAcc1" presStyleIdx="2" presStyleCnt="4">
        <dgm:presLayoutVars>
          <dgm:bulletEnabled val="1"/>
        </dgm:presLayoutVars>
      </dgm:prSet>
      <dgm:spPr/>
    </dgm:pt>
    <dgm:pt modelId="{DA585528-6979-4CDC-833E-6189408BF201}" type="pres">
      <dgm:prSet presAssocID="{5E621AA9-A230-4D92-A3D3-7E97492AA12D}" presName="child4group" presStyleCnt="0"/>
      <dgm:spPr/>
    </dgm:pt>
    <dgm:pt modelId="{93372E00-3C93-4F69-A448-A74D6DA037C4}" type="pres">
      <dgm:prSet presAssocID="{5E621AA9-A230-4D92-A3D3-7E97492AA12D}" presName="child4" presStyleLbl="bgAcc1" presStyleIdx="3" presStyleCnt="4"/>
      <dgm:spPr/>
    </dgm:pt>
    <dgm:pt modelId="{D99195E8-068C-48EA-B789-5D6AB282784F}" type="pres">
      <dgm:prSet presAssocID="{5E621AA9-A230-4D92-A3D3-7E97492AA12D}" presName="child4Text" presStyleLbl="bgAcc1" presStyleIdx="3" presStyleCnt="4">
        <dgm:presLayoutVars>
          <dgm:bulletEnabled val="1"/>
        </dgm:presLayoutVars>
      </dgm:prSet>
      <dgm:spPr/>
    </dgm:pt>
    <dgm:pt modelId="{5BA1E5C2-DA3C-471B-B8A4-87E898B7C09A}" type="pres">
      <dgm:prSet presAssocID="{5E621AA9-A230-4D92-A3D3-7E97492AA12D}" presName="childPlaceholder" presStyleCnt="0"/>
      <dgm:spPr/>
    </dgm:pt>
    <dgm:pt modelId="{2CE3539C-9DFF-4FE5-94BF-035D997B6D50}" type="pres">
      <dgm:prSet presAssocID="{5E621AA9-A230-4D92-A3D3-7E97492AA12D}" presName="circle" presStyleCnt="0"/>
      <dgm:spPr/>
    </dgm:pt>
    <dgm:pt modelId="{22808EBA-DC3B-4CA8-B2F1-2F77BD949AD3}" type="pres">
      <dgm:prSet presAssocID="{5E621AA9-A230-4D92-A3D3-7E97492AA12D}" presName="quadrant1" presStyleLbl="node1" presStyleIdx="0" presStyleCnt="4">
        <dgm:presLayoutVars>
          <dgm:chMax val="1"/>
          <dgm:bulletEnabled val="1"/>
        </dgm:presLayoutVars>
      </dgm:prSet>
      <dgm:spPr/>
    </dgm:pt>
    <dgm:pt modelId="{DF7C19A7-5544-4D65-8136-7ACB4E6F33DD}" type="pres">
      <dgm:prSet presAssocID="{5E621AA9-A230-4D92-A3D3-7E97492AA12D}" presName="quadrant2" presStyleLbl="node1" presStyleIdx="1" presStyleCnt="4" custLinFactNeighborX="1666">
        <dgm:presLayoutVars>
          <dgm:chMax val="1"/>
          <dgm:bulletEnabled val="1"/>
        </dgm:presLayoutVars>
      </dgm:prSet>
      <dgm:spPr/>
    </dgm:pt>
    <dgm:pt modelId="{E3F3E676-8CD9-42B8-A9EF-31151DBF7553}" type="pres">
      <dgm:prSet presAssocID="{5E621AA9-A230-4D92-A3D3-7E97492AA12D}" presName="quadrant3" presStyleLbl="node1" presStyleIdx="2" presStyleCnt="4">
        <dgm:presLayoutVars>
          <dgm:chMax val="1"/>
          <dgm:bulletEnabled val="1"/>
        </dgm:presLayoutVars>
      </dgm:prSet>
      <dgm:spPr/>
    </dgm:pt>
    <dgm:pt modelId="{2C1A9FC3-7E4E-49F9-9EB8-26859F4EABA0}" type="pres">
      <dgm:prSet presAssocID="{5E621AA9-A230-4D92-A3D3-7E97492AA12D}" presName="quadrant4" presStyleLbl="node1" presStyleIdx="3" presStyleCnt="4">
        <dgm:presLayoutVars>
          <dgm:chMax val="1"/>
          <dgm:bulletEnabled val="1"/>
        </dgm:presLayoutVars>
      </dgm:prSet>
      <dgm:spPr/>
    </dgm:pt>
    <dgm:pt modelId="{C9B4268A-EFD5-414F-998E-9BC5367D3256}" type="pres">
      <dgm:prSet presAssocID="{5E621AA9-A230-4D92-A3D3-7E97492AA12D}" presName="quadrantPlaceholder" presStyleCnt="0"/>
      <dgm:spPr/>
    </dgm:pt>
    <dgm:pt modelId="{6CCAA5C3-3D47-4384-BB86-71826BC369B5}" type="pres">
      <dgm:prSet presAssocID="{5E621AA9-A230-4D92-A3D3-7E97492AA12D}" presName="center1" presStyleLbl="fgShp" presStyleIdx="0" presStyleCnt="2"/>
      <dgm:spPr/>
    </dgm:pt>
    <dgm:pt modelId="{A30F8B81-5E57-4FD8-B02B-0E9796DDD946}" type="pres">
      <dgm:prSet presAssocID="{5E621AA9-A230-4D92-A3D3-7E97492AA12D}" presName="center2" presStyleLbl="fgShp" presStyleIdx="1" presStyleCnt="2"/>
      <dgm:spPr/>
    </dgm:pt>
  </dgm:ptLst>
  <dgm:cxnLst>
    <dgm:cxn modelId="{14907404-5EA2-4916-B462-459D50DD0754}" type="presOf" srcId="{FABAC0C0-9AC3-4B28-AE7C-783607B8FB21}" destId="{9AAEEEE7-D48D-4239-BD72-7290D84C5845}" srcOrd="1" destOrd="2" presId="urn:microsoft.com/office/officeart/2005/8/layout/cycle4"/>
    <dgm:cxn modelId="{514BEB06-7AC7-442A-9959-00B72F74701B}" type="presOf" srcId="{7E355739-098D-4CC3-935E-D031B28DAA53}" destId="{883CBB5D-3053-4CB4-9657-046D47DEB4CC}" srcOrd="0" destOrd="6" presId="urn:microsoft.com/office/officeart/2005/8/layout/cycle4"/>
    <dgm:cxn modelId="{BBAA2F09-9EF2-443C-8FCF-76ADE10DA53C}" srcId="{8E9533B4-E647-4BA6-B0C4-EACF663882E5}" destId="{170FD471-7C88-4C10-9321-654AD131DDB0}" srcOrd="2" destOrd="0" parTransId="{E1E5723B-78AE-4E1E-8313-F5FA6663275F}" sibTransId="{C3F2E34A-31E1-4ECB-AF12-02ED8F81425B}"/>
    <dgm:cxn modelId="{6DBF6409-8B0D-495A-A0B3-312ABB41292C}" type="presOf" srcId="{82762D6E-CFE4-470D-9FF6-6F8A30217FFA}" destId="{883CBB5D-3053-4CB4-9657-046D47DEB4CC}" srcOrd="0" destOrd="1" presId="urn:microsoft.com/office/officeart/2005/8/layout/cycle4"/>
    <dgm:cxn modelId="{F088610C-3905-4D58-B2F6-2FD7F4872A1B}" type="presOf" srcId="{92B7E154-9AC0-438B-A7A5-D17AF4D81D0C}" destId="{6FAA5158-A863-4409-9264-8975CDDED390}" srcOrd="0" destOrd="1" presId="urn:microsoft.com/office/officeart/2005/8/layout/cycle4"/>
    <dgm:cxn modelId="{DE25B50C-77C2-4540-ADC3-C8CB37EBCE65}" type="presOf" srcId="{7636EE75-26DB-4A80-9888-7C8917779CBB}" destId="{5D74EECE-172A-430A-9982-E533863889D0}" srcOrd="1" destOrd="0" presId="urn:microsoft.com/office/officeart/2005/8/layout/cycle4"/>
    <dgm:cxn modelId="{0534C20E-AC85-4E13-8F82-58B4DEC79022}" type="presOf" srcId="{842E8C7C-9C69-4C56-8D20-EB19DE0FBEA5}" destId="{5D74EECE-172A-430A-9982-E533863889D0}" srcOrd="1" destOrd="4" presId="urn:microsoft.com/office/officeart/2005/8/layout/cycle4"/>
    <dgm:cxn modelId="{32180919-EC19-4D0B-A913-C3761FE272FD}" type="presOf" srcId="{246A926C-8A4F-45DC-8F3D-418E9D8308AD}" destId="{5D74EECE-172A-430A-9982-E533863889D0}" srcOrd="1" destOrd="7" presId="urn:microsoft.com/office/officeart/2005/8/layout/cycle4"/>
    <dgm:cxn modelId="{C5216C19-FF37-4A9E-AEC2-8DCC522519EA}" type="presOf" srcId="{D3823FC6-4D32-408A-AE85-6DE6BCCB5970}" destId="{5D74EECE-172A-430A-9982-E533863889D0}" srcOrd="1" destOrd="5" presId="urn:microsoft.com/office/officeart/2005/8/layout/cycle4"/>
    <dgm:cxn modelId="{92F30E1D-B854-4E09-A3E6-5E4AA13B17B5}" type="presOf" srcId="{C5CD341E-79B3-4D3E-97C0-D68694B046F4}" destId="{6FAA5158-A863-4409-9264-8975CDDED390}" srcOrd="0" destOrd="6" presId="urn:microsoft.com/office/officeart/2005/8/layout/cycle4"/>
    <dgm:cxn modelId="{4455F524-A0FB-4E12-927A-23AF5663175D}" type="presOf" srcId="{8E9533B4-E647-4BA6-B0C4-EACF663882E5}" destId="{2C1A9FC3-7E4E-49F9-9EB8-26859F4EABA0}" srcOrd="0" destOrd="0" presId="urn:microsoft.com/office/officeart/2005/8/layout/cycle4"/>
    <dgm:cxn modelId="{12726125-065F-4964-B7BF-19DCC00708BE}" type="presOf" srcId="{A2FE1E9F-EDD8-4AF5-8A87-EFA0803AFA94}" destId="{C0A272EE-0A7E-412E-BC09-351DA7FE031A}" srcOrd="0" destOrd="1" presId="urn:microsoft.com/office/officeart/2005/8/layout/cycle4"/>
    <dgm:cxn modelId="{C0B3A127-E158-46E7-B976-CC127C269318}" srcId="{2E949E80-F876-48FF-8FBC-7555748FC07A}" destId="{A2FE1E9F-EDD8-4AF5-8A87-EFA0803AFA94}" srcOrd="1" destOrd="0" parTransId="{23066F45-9A51-4AD1-BB87-AD153B050EBE}" sibTransId="{C43E3DB0-7A58-4DDA-879F-5C3A6A7D4950}"/>
    <dgm:cxn modelId="{A1B86C2E-C013-4B6D-87A8-ADBC2C61B8CF}" srcId="{8E9533B4-E647-4BA6-B0C4-EACF663882E5}" destId="{DE12A1D5-0872-4300-92BC-609A7B63294A}" srcOrd="3" destOrd="0" parTransId="{A2E3D9A1-C64A-4DDF-B45D-C4E3CCE1D77C}" sibTransId="{70689071-ECE8-40A1-9200-B54558F2E193}"/>
    <dgm:cxn modelId="{65690231-E3AB-4FEE-BE9B-37C111851FF8}" type="presOf" srcId="{209B4738-BB19-4C92-87F5-F5B9E9F03138}" destId="{6FAA5158-A863-4409-9264-8975CDDED390}" srcOrd="0" destOrd="5" presId="urn:microsoft.com/office/officeart/2005/8/layout/cycle4"/>
    <dgm:cxn modelId="{921D3A31-D208-4C67-B98A-F86F9B61A682}" type="presOf" srcId="{6D66A47D-D56A-412C-9BCB-29D9D97F2413}" destId="{3BBE96F0-5A8A-41B7-8FDF-E4D8AE89D954}" srcOrd="1" destOrd="0" presId="urn:microsoft.com/office/officeart/2005/8/layout/cycle4"/>
    <dgm:cxn modelId="{37368631-E749-4AF2-A66C-AE69EDA17E4E}" type="presOf" srcId="{FABAC0C0-9AC3-4B28-AE7C-783607B8FB21}" destId="{C0A272EE-0A7E-412E-BC09-351DA7FE031A}" srcOrd="0" destOrd="2" presId="urn:microsoft.com/office/officeart/2005/8/layout/cycle4"/>
    <dgm:cxn modelId="{DE0F3F32-960E-4AE9-B0ED-ED575AC6B631}" type="presOf" srcId="{0D022040-A5DE-47A3-AD41-C11AB92B78C1}" destId="{883CBB5D-3053-4CB4-9657-046D47DEB4CC}" srcOrd="0" destOrd="8" presId="urn:microsoft.com/office/officeart/2005/8/layout/cycle4"/>
    <dgm:cxn modelId="{5F2E3135-35D2-4B3C-B0E0-F685FF876079}" type="presOf" srcId="{05E47063-D846-432E-BB1A-5E1E97D28AC8}" destId="{3BBE96F0-5A8A-41B7-8FDF-E4D8AE89D954}" srcOrd="1" destOrd="4" presId="urn:microsoft.com/office/officeart/2005/8/layout/cycle4"/>
    <dgm:cxn modelId="{3280F35B-0F7A-4DFB-8F1A-17F924053F48}" type="presOf" srcId="{544E1ADE-21E5-41B7-9684-2A2129FB63E2}" destId="{883CBB5D-3053-4CB4-9657-046D47DEB4CC}" srcOrd="0" destOrd="2" presId="urn:microsoft.com/office/officeart/2005/8/layout/cycle4"/>
    <dgm:cxn modelId="{F89B065D-F447-4976-908C-A00594668570}" type="presOf" srcId="{025E715E-FE71-4050-8D50-231A16A972EC}" destId="{3BBE96F0-5A8A-41B7-8FDF-E4D8AE89D954}" srcOrd="1" destOrd="7" presId="urn:microsoft.com/office/officeart/2005/8/layout/cycle4"/>
    <dgm:cxn modelId="{B83F2E61-9D88-405F-A624-E08190438C05}" type="presOf" srcId="{C5CD341E-79B3-4D3E-97C0-D68694B046F4}" destId="{3BBE96F0-5A8A-41B7-8FDF-E4D8AE89D954}" srcOrd="1" destOrd="6" presId="urn:microsoft.com/office/officeart/2005/8/layout/cycle4"/>
    <dgm:cxn modelId="{77F84963-BF13-4B46-8EF3-8BD9FF0DB6A8}" srcId="{8E9533B4-E647-4BA6-B0C4-EACF663882E5}" destId="{58B8FDCF-FA8F-4829-BE09-7C28112DB4C6}" srcOrd="0" destOrd="0" parTransId="{FF42D6D7-3FA3-4C1B-9487-6C45AA9BD0FD}" sibTransId="{2CF28671-B074-45C7-9AA2-868F56C788E5}"/>
    <dgm:cxn modelId="{C78A7F47-93A1-47FF-BD75-0434CBFEB2AB}" type="presOf" srcId="{AA6F2326-2D56-442F-A513-23B45BEAFD78}" destId="{883CBB5D-3053-4CB4-9657-046D47DEB4CC}" srcOrd="0" destOrd="3" presId="urn:microsoft.com/office/officeart/2005/8/layout/cycle4"/>
    <dgm:cxn modelId="{89B96649-FB89-44E7-A722-C7477E2403D4}" type="presOf" srcId="{0D022040-A5DE-47A3-AD41-C11AB92B78C1}" destId="{5D74EECE-172A-430A-9982-E533863889D0}" srcOrd="1" destOrd="8" presId="urn:microsoft.com/office/officeart/2005/8/layout/cycle4"/>
    <dgm:cxn modelId="{16CB304A-219C-4924-97DA-3695F94EEA1C}" srcId="{825A580B-B7C3-448D-A208-CD6162BF8576}" destId="{05E47063-D846-432E-BB1A-5E1E97D28AC8}" srcOrd="4" destOrd="0" parTransId="{6A924F51-4582-4CB7-8C0B-EC64C9378EAD}" sibTransId="{E299B883-104A-4E86-90BA-B01A0AF60F6C}"/>
    <dgm:cxn modelId="{45EC1E6D-0563-4B7A-8E47-E3123D30A83A}" type="presOf" srcId="{170FD471-7C88-4C10-9321-654AD131DDB0}" destId="{93372E00-3C93-4F69-A448-A74D6DA037C4}" srcOrd="0" destOrd="2" presId="urn:microsoft.com/office/officeart/2005/8/layout/cycle4"/>
    <dgm:cxn modelId="{53F60452-9E25-4DE2-B436-A1C4F7DA505B}" srcId="{E34D264F-4A1E-491E-BEBC-8B7A0AAC1B82}" destId="{246A926C-8A4F-45DC-8F3D-418E9D8308AD}" srcOrd="7" destOrd="0" parTransId="{4662BBF8-B0E2-4AB5-86D9-6DCA568799A0}" sibTransId="{035DFA3C-561B-4FA1-87F9-C37C86B43027}"/>
    <dgm:cxn modelId="{33AC3C52-B63D-4B9F-9EE2-A8AC54F28F56}" type="presOf" srcId="{5E621AA9-A230-4D92-A3D3-7E97492AA12D}" destId="{4ACE7691-0605-409B-9EC3-37841264316C}" srcOrd="0" destOrd="0" presId="urn:microsoft.com/office/officeart/2005/8/layout/cycle4"/>
    <dgm:cxn modelId="{6C33B072-C2BF-42A4-895A-79CACA9CF7DA}" type="presOf" srcId="{85B65D18-DCFF-4C24-98FD-63C665DA0D31}" destId="{C0A272EE-0A7E-412E-BC09-351DA7FE031A}" srcOrd="0" destOrd="0" presId="urn:microsoft.com/office/officeart/2005/8/layout/cycle4"/>
    <dgm:cxn modelId="{3D195E73-3E6C-4C4A-BDEE-DF1A718B229A}" srcId="{E34D264F-4A1E-491E-BEBC-8B7A0AAC1B82}" destId="{7636EE75-26DB-4A80-9888-7C8917779CBB}" srcOrd="0" destOrd="0" parTransId="{94D23D49-0D03-4B6B-A689-D00A2F3FDC58}" sibTransId="{7B0F6E49-38AA-483A-B3A0-3EA49104C29F}"/>
    <dgm:cxn modelId="{115FD653-F006-4094-A1BE-2E6240E264C6}" type="presOf" srcId="{025E715E-FE71-4050-8D50-231A16A972EC}" destId="{6FAA5158-A863-4409-9264-8975CDDED390}" srcOrd="0" destOrd="7" presId="urn:microsoft.com/office/officeart/2005/8/layout/cycle4"/>
    <dgm:cxn modelId="{E0D68D58-E563-4A9E-9B3E-BC00251C008F}" type="presOf" srcId="{AA6F2326-2D56-442F-A513-23B45BEAFD78}" destId="{5D74EECE-172A-430A-9982-E533863889D0}" srcOrd="1" destOrd="3" presId="urn:microsoft.com/office/officeart/2005/8/layout/cycle4"/>
    <dgm:cxn modelId="{D941137A-9414-4A4F-A58C-25C72E9EAB82}" srcId="{8E9533B4-E647-4BA6-B0C4-EACF663882E5}" destId="{97EC501E-5DDE-421F-87B0-0932A048E992}" srcOrd="1" destOrd="0" parTransId="{4F665BD5-4AF4-4774-8D78-DF369433E257}" sibTransId="{B2FB922B-54E9-48A9-9C39-3C1BA40E270E}"/>
    <dgm:cxn modelId="{75E6555A-DF11-4E3D-830A-6FB5A5AD214C}" srcId="{825A580B-B7C3-448D-A208-CD6162BF8576}" destId="{92B7E154-9AC0-438B-A7A5-D17AF4D81D0C}" srcOrd="1" destOrd="0" parTransId="{998CF154-1848-45A3-B8CE-F4B6F10A9B46}" sibTransId="{7A964C7E-1A30-49C9-9FA4-D2851320538B}"/>
    <dgm:cxn modelId="{9A58A37E-241D-47F5-BBA1-5E6982ED4544}" srcId="{E34D264F-4A1E-491E-BEBC-8B7A0AAC1B82}" destId="{0D022040-A5DE-47A3-AD41-C11AB92B78C1}" srcOrd="8" destOrd="0" parTransId="{A410B360-C1E7-4062-ADCC-384F62EC8A69}" sibTransId="{D6F0F11A-FB40-4D92-8B72-EE6A5F232FE7}"/>
    <dgm:cxn modelId="{F09A437F-1FB4-4403-9093-35B000EBDEF7}" type="presOf" srcId="{85B65D18-DCFF-4C24-98FD-63C665DA0D31}" destId="{9AAEEEE7-D48D-4239-BD72-7290D84C5845}" srcOrd="1" destOrd="0" presId="urn:microsoft.com/office/officeart/2005/8/layout/cycle4"/>
    <dgm:cxn modelId="{655D3981-CBC2-4828-B0A9-EE43E642144E}" type="presOf" srcId="{DE12A1D5-0872-4300-92BC-609A7B63294A}" destId="{93372E00-3C93-4F69-A448-A74D6DA037C4}" srcOrd="0" destOrd="3" presId="urn:microsoft.com/office/officeart/2005/8/layout/cycle4"/>
    <dgm:cxn modelId="{47CFAE84-587E-457A-BB32-ED65241D30A7}" type="presOf" srcId="{E34D264F-4A1E-491E-BEBC-8B7A0AAC1B82}" destId="{22808EBA-DC3B-4CA8-B2F1-2F77BD949AD3}" srcOrd="0" destOrd="0" presId="urn:microsoft.com/office/officeart/2005/8/layout/cycle4"/>
    <dgm:cxn modelId="{ABCEFF85-3201-43DE-8059-A7A00E1CEE4A}" type="presOf" srcId="{DE12A1D5-0872-4300-92BC-609A7B63294A}" destId="{D99195E8-068C-48EA-B789-5D6AB282784F}" srcOrd="1" destOrd="3" presId="urn:microsoft.com/office/officeart/2005/8/layout/cycle4"/>
    <dgm:cxn modelId="{A2561A90-9E12-404E-B369-83EEB1BB89DB}" srcId="{2E949E80-F876-48FF-8FBC-7555748FC07A}" destId="{85B65D18-DCFF-4C24-98FD-63C665DA0D31}" srcOrd="0" destOrd="0" parTransId="{B312F3D4-80C9-4527-A4B4-D3F341362633}" sibTransId="{ED0F23D0-8980-4357-A117-A916D7678E39}"/>
    <dgm:cxn modelId="{FC810A92-9358-4A69-9C48-F0FBAD293306}" srcId="{E34D264F-4A1E-491E-BEBC-8B7A0AAC1B82}" destId="{AA6F2326-2D56-442F-A513-23B45BEAFD78}" srcOrd="3" destOrd="0" parTransId="{5F4639BB-3370-4CBC-B58A-CCE673F255FF}" sibTransId="{A12F1D9B-050E-4B3F-863E-C82154B8744B}"/>
    <dgm:cxn modelId="{7B6E4F9A-D04B-4885-B1A2-7B22670443D1}" type="presOf" srcId="{209B4738-BB19-4C92-87F5-F5B9E9F03138}" destId="{3BBE96F0-5A8A-41B7-8FDF-E4D8AE89D954}" srcOrd="1" destOrd="5" presId="urn:microsoft.com/office/officeart/2005/8/layout/cycle4"/>
    <dgm:cxn modelId="{C3ADD69D-2709-431A-A457-F5B5783161FA}" type="presOf" srcId="{DED17F97-2C9E-4961-8B94-F852A7317F02}" destId="{3BBE96F0-5A8A-41B7-8FDF-E4D8AE89D954}" srcOrd="1" destOrd="2" presId="urn:microsoft.com/office/officeart/2005/8/layout/cycle4"/>
    <dgm:cxn modelId="{9CDE089E-0709-4860-B71A-F243D91D21B1}" srcId="{E34D264F-4A1E-491E-BEBC-8B7A0AAC1B82}" destId="{7E355739-098D-4CC3-935E-D031B28DAA53}" srcOrd="6" destOrd="0" parTransId="{22483F13-95D8-4DF6-950F-FED9E9BAF80F}" sibTransId="{DD8DF1DE-7B76-46F4-9193-3B43EF36DA06}"/>
    <dgm:cxn modelId="{2D7D90A9-83AA-445F-806E-DEF658F90536}" type="presOf" srcId="{842E8C7C-9C69-4C56-8D20-EB19DE0FBEA5}" destId="{883CBB5D-3053-4CB4-9657-046D47DEB4CC}" srcOrd="0" destOrd="4" presId="urn:microsoft.com/office/officeart/2005/8/layout/cycle4"/>
    <dgm:cxn modelId="{7D48A4AC-3BB2-431E-BD9D-0E7A124466AB}" type="presOf" srcId="{92B7E154-9AC0-438B-A7A5-D17AF4D81D0C}" destId="{3BBE96F0-5A8A-41B7-8FDF-E4D8AE89D954}" srcOrd="1" destOrd="1" presId="urn:microsoft.com/office/officeart/2005/8/layout/cycle4"/>
    <dgm:cxn modelId="{E20776AD-D7E6-48F7-B903-140A8943BA3F}" srcId="{E34D264F-4A1E-491E-BEBC-8B7A0AAC1B82}" destId="{82762D6E-CFE4-470D-9FF6-6F8A30217FFA}" srcOrd="1" destOrd="0" parTransId="{548747D4-CC64-422A-BD4E-B9873FA35674}" sibTransId="{C5059312-30BA-424E-AF0F-268C2880237B}"/>
    <dgm:cxn modelId="{DDABBBAD-8CB7-4043-9E82-9933B70F0D49}" srcId="{825A580B-B7C3-448D-A208-CD6162BF8576}" destId="{DED17F97-2C9E-4961-8B94-F852A7317F02}" srcOrd="2" destOrd="0" parTransId="{3C13304B-DFF7-452F-BD9E-648D3DCC63C1}" sibTransId="{A25636C0-4B92-488D-A0FE-14C692FA8674}"/>
    <dgm:cxn modelId="{D6503FAE-8955-48C4-B697-0F9FB9835C4B}" srcId="{2E949E80-F876-48FF-8FBC-7555748FC07A}" destId="{FABAC0C0-9AC3-4B28-AE7C-783607B8FB21}" srcOrd="2" destOrd="0" parTransId="{3C30EE7F-262B-4C8B-9C13-7763EE28D94E}" sibTransId="{0C4D7E77-9E6A-4088-AC8E-2C0006FAD209}"/>
    <dgm:cxn modelId="{79634DAF-4FA2-4929-9A9F-30DF01C7450F}" srcId="{825A580B-B7C3-448D-A208-CD6162BF8576}" destId="{C5CD341E-79B3-4D3E-97C0-D68694B046F4}" srcOrd="6" destOrd="0" parTransId="{42CFA273-CF11-40AD-A445-A006EBEDF2A7}" sibTransId="{82BAFDFA-BCD9-4150-85FE-A21744B92E64}"/>
    <dgm:cxn modelId="{C76A16B0-882D-46AA-B00C-E8868A7B4526}" srcId="{825A580B-B7C3-448D-A208-CD6162BF8576}" destId="{9DCA70C2-0CA5-4ED6-A820-D39A7BE367CB}" srcOrd="3" destOrd="0" parTransId="{F1259119-00D5-4105-9315-5854D9E1210E}" sibTransId="{47570660-881A-465F-ABF9-BAC700581F91}"/>
    <dgm:cxn modelId="{57FCBCB2-161A-490E-A815-5FF3372FD461}" type="presOf" srcId="{58B8FDCF-FA8F-4829-BE09-7C28112DB4C6}" destId="{93372E00-3C93-4F69-A448-A74D6DA037C4}" srcOrd="0" destOrd="0" presId="urn:microsoft.com/office/officeart/2005/8/layout/cycle4"/>
    <dgm:cxn modelId="{283DB5B6-EE9F-497E-9E7F-3079A266E143}" type="presOf" srcId="{97EC501E-5DDE-421F-87B0-0932A048E992}" destId="{D99195E8-068C-48EA-B789-5D6AB282784F}" srcOrd="1" destOrd="1" presId="urn:microsoft.com/office/officeart/2005/8/layout/cycle4"/>
    <dgm:cxn modelId="{E0C07BBE-9476-4A54-8C50-8F9629050432}" srcId="{E34D264F-4A1E-491E-BEBC-8B7A0AAC1B82}" destId="{842E8C7C-9C69-4C56-8D20-EB19DE0FBEA5}" srcOrd="4" destOrd="0" parTransId="{AED67114-5B54-4562-9ACE-793E103D97E1}" sibTransId="{A7A9BF68-EC37-45E3-9C43-00D4AF498C04}"/>
    <dgm:cxn modelId="{E6EF11C0-69E4-430B-B227-C3E62DDB3578}" srcId="{825A580B-B7C3-448D-A208-CD6162BF8576}" destId="{209B4738-BB19-4C92-87F5-F5B9E9F03138}" srcOrd="5" destOrd="0" parTransId="{54193E5D-197D-42FE-BC0D-26FD1CB19F2E}" sibTransId="{8B160436-2E27-4F76-9580-0438697CA931}"/>
    <dgm:cxn modelId="{5A631AC3-731B-490E-AB02-9617D2833D6B}" srcId="{825A580B-B7C3-448D-A208-CD6162BF8576}" destId="{025E715E-FE71-4050-8D50-231A16A972EC}" srcOrd="7" destOrd="0" parTransId="{AB8ACD1F-A4EE-42DF-A48B-05E36D46F4D2}" sibTransId="{EFAA2EFF-6ADF-476A-BE33-F1EDE0E88B07}"/>
    <dgm:cxn modelId="{954E12C7-BD2E-4730-A2C7-294D21319BD3}" type="presOf" srcId="{05E47063-D846-432E-BB1A-5E1E97D28AC8}" destId="{6FAA5158-A863-4409-9264-8975CDDED390}" srcOrd="0" destOrd="4" presId="urn:microsoft.com/office/officeart/2005/8/layout/cycle4"/>
    <dgm:cxn modelId="{3D6A08CB-CD7A-4E27-98C7-179607164689}" srcId="{5E621AA9-A230-4D92-A3D3-7E97492AA12D}" destId="{E34D264F-4A1E-491E-BEBC-8B7A0AAC1B82}" srcOrd="0" destOrd="0" parTransId="{82634B78-8F3D-4B95-B2EA-CE650AD6D6DF}" sibTransId="{0A9EC5E8-5703-4740-A7EE-E21D06265CFD}"/>
    <dgm:cxn modelId="{15C802CD-7FCD-43E2-B76F-58CEAE24EAA3}" type="presOf" srcId="{2E949E80-F876-48FF-8FBC-7555748FC07A}" destId="{E3F3E676-8CD9-42B8-A9EF-31151DBF7553}" srcOrd="0" destOrd="0" presId="urn:microsoft.com/office/officeart/2005/8/layout/cycle4"/>
    <dgm:cxn modelId="{052DE5D1-5ED3-406F-ABEC-E1F6337062D5}" type="presOf" srcId="{170FD471-7C88-4C10-9321-654AD131DDB0}" destId="{D99195E8-068C-48EA-B789-5D6AB282784F}" srcOrd="1" destOrd="2" presId="urn:microsoft.com/office/officeart/2005/8/layout/cycle4"/>
    <dgm:cxn modelId="{BB442ED8-F592-4F13-B03E-1D9A64867271}" srcId="{5E621AA9-A230-4D92-A3D3-7E97492AA12D}" destId="{825A580B-B7C3-448D-A208-CD6162BF8576}" srcOrd="1" destOrd="0" parTransId="{2EEA7992-407E-43FF-BA2C-AFE3842E3C62}" sibTransId="{08086D12-1CE1-410B-AC7B-13372703A0E6}"/>
    <dgm:cxn modelId="{DCC35ED9-511A-43CC-9A9C-79D081E23A76}" type="presOf" srcId="{825A580B-B7C3-448D-A208-CD6162BF8576}" destId="{DF7C19A7-5544-4D65-8136-7ACB4E6F33DD}" srcOrd="0" destOrd="0" presId="urn:microsoft.com/office/officeart/2005/8/layout/cycle4"/>
    <dgm:cxn modelId="{C61AACDD-FA3B-49EF-96A5-9C0893AE917F}" type="presOf" srcId="{58B8FDCF-FA8F-4829-BE09-7C28112DB4C6}" destId="{D99195E8-068C-48EA-B789-5D6AB282784F}" srcOrd="1" destOrd="0" presId="urn:microsoft.com/office/officeart/2005/8/layout/cycle4"/>
    <dgm:cxn modelId="{B2A7AFDE-6A90-4781-ADFC-F69DB3A42FF1}" srcId="{E34D264F-4A1E-491E-BEBC-8B7A0AAC1B82}" destId="{D3823FC6-4D32-408A-AE85-6DE6BCCB5970}" srcOrd="5" destOrd="0" parTransId="{CD899FDE-3068-4907-B5C1-0B59D5C84EFD}" sibTransId="{940F5F27-FC81-4776-B266-3C05A21E5972}"/>
    <dgm:cxn modelId="{3DD1E7E0-3850-466E-B1F8-D92E78653235}" type="presOf" srcId="{A2FE1E9F-EDD8-4AF5-8A87-EFA0803AFA94}" destId="{9AAEEEE7-D48D-4239-BD72-7290D84C5845}" srcOrd="1" destOrd="1" presId="urn:microsoft.com/office/officeart/2005/8/layout/cycle4"/>
    <dgm:cxn modelId="{F136D4E1-93CF-4E28-BA7F-E2BF5F927399}" type="presOf" srcId="{7E355739-098D-4CC3-935E-D031B28DAA53}" destId="{5D74EECE-172A-430A-9982-E533863889D0}" srcOrd="1" destOrd="6" presId="urn:microsoft.com/office/officeart/2005/8/layout/cycle4"/>
    <dgm:cxn modelId="{0F3A1EE2-4C87-499E-AFAA-2D63C7FF1C2C}" srcId="{5E621AA9-A230-4D92-A3D3-7E97492AA12D}" destId="{8E9533B4-E647-4BA6-B0C4-EACF663882E5}" srcOrd="3" destOrd="0" parTransId="{41CB7A0A-5DA6-4A81-BD28-6367A69F43D8}" sibTransId="{15E48F97-B864-477A-AE2B-C3CDBB4F7732}"/>
    <dgm:cxn modelId="{E399CFE3-E4D1-43B0-A710-944C1AD867B5}" type="presOf" srcId="{246A926C-8A4F-45DC-8F3D-418E9D8308AD}" destId="{883CBB5D-3053-4CB4-9657-046D47DEB4CC}" srcOrd="0" destOrd="7" presId="urn:microsoft.com/office/officeart/2005/8/layout/cycle4"/>
    <dgm:cxn modelId="{511641E4-6FF3-4E98-9CDC-CB7014BFE8CE}" srcId="{5E621AA9-A230-4D92-A3D3-7E97492AA12D}" destId="{2E949E80-F876-48FF-8FBC-7555748FC07A}" srcOrd="2" destOrd="0" parTransId="{A80AE46D-70CC-4FB0-9137-4FD87486FC14}" sibTransId="{53D62E8A-6E09-4EA3-9A5C-EE6BB38F81EC}"/>
    <dgm:cxn modelId="{41162BE6-AB5E-41E7-BDAD-9E751FCCDE72}" type="presOf" srcId="{D3823FC6-4D32-408A-AE85-6DE6BCCB5970}" destId="{883CBB5D-3053-4CB4-9657-046D47DEB4CC}" srcOrd="0" destOrd="5" presId="urn:microsoft.com/office/officeart/2005/8/layout/cycle4"/>
    <dgm:cxn modelId="{5B31A6E7-BADE-4486-8A6A-EAC39FA9ADA9}" type="presOf" srcId="{544E1ADE-21E5-41B7-9684-2A2129FB63E2}" destId="{5D74EECE-172A-430A-9982-E533863889D0}" srcOrd="1" destOrd="2" presId="urn:microsoft.com/office/officeart/2005/8/layout/cycle4"/>
    <dgm:cxn modelId="{AF7019F0-8D94-48BC-AC63-A025FCC68401}" type="presOf" srcId="{9DCA70C2-0CA5-4ED6-A820-D39A7BE367CB}" destId="{3BBE96F0-5A8A-41B7-8FDF-E4D8AE89D954}" srcOrd="1" destOrd="3" presId="urn:microsoft.com/office/officeart/2005/8/layout/cycle4"/>
    <dgm:cxn modelId="{A94A25F1-5F07-478D-8BFB-5A963E23E142}" type="presOf" srcId="{DED17F97-2C9E-4961-8B94-F852A7317F02}" destId="{6FAA5158-A863-4409-9264-8975CDDED390}" srcOrd="0" destOrd="2" presId="urn:microsoft.com/office/officeart/2005/8/layout/cycle4"/>
    <dgm:cxn modelId="{1DD1DFF4-9711-4682-87CA-7A2ACB9444BB}" type="presOf" srcId="{97EC501E-5DDE-421F-87B0-0932A048E992}" destId="{93372E00-3C93-4F69-A448-A74D6DA037C4}" srcOrd="0" destOrd="1" presId="urn:microsoft.com/office/officeart/2005/8/layout/cycle4"/>
    <dgm:cxn modelId="{BA8CB5F5-B841-4EB9-9475-B60EB5A4881A}" type="presOf" srcId="{82762D6E-CFE4-470D-9FF6-6F8A30217FFA}" destId="{5D74EECE-172A-430A-9982-E533863889D0}" srcOrd="1" destOrd="1" presId="urn:microsoft.com/office/officeart/2005/8/layout/cycle4"/>
    <dgm:cxn modelId="{D9735DF7-BE0E-4AB8-8D5E-D4A7966FEF36}" srcId="{825A580B-B7C3-448D-A208-CD6162BF8576}" destId="{6D66A47D-D56A-412C-9BCB-29D9D97F2413}" srcOrd="0" destOrd="0" parTransId="{2B73DED4-9790-4793-9EA8-139C285FAEEB}" sibTransId="{7038AED7-5318-4485-9EBC-9B2FF6EBCEAB}"/>
    <dgm:cxn modelId="{AE10C3F9-9193-48E9-A1C8-1E84CE73DA0B}" type="presOf" srcId="{9DCA70C2-0CA5-4ED6-A820-D39A7BE367CB}" destId="{6FAA5158-A863-4409-9264-8975CDDED390}" srcOrd="0" destOrd="3" presId="urn:microsoft.com/office/officeart/2005/8/layout/cycle4"/>
    <dgm:cxn modelId="{B016E4FA-A572-4A74-8938-F8C0F2E7755C}" type="presOf" srcId="{7636EE75-26DB-4A80-9888-7C8917779CBB}" destId="{883CBB5D-3053-4CB4-9657-046D47DEB4CC}" srcOrd="0" destOrd="0" presId="urn:microsoft.com/office/officeart/2005/8/layout/cycle4"/>
    <dgm:cxn modelId="{49A760FB-2A26-48DA-B834-1512D36EC73F}" type="presOf" srcId="{6D66A47D-D56A-412C-9BCB-29D9D97F2413}" destId="{6FAA5158-A863-4409-9264-8975CDDED390}" srcOrd="0" destOrd="0" presId="urn:microsoft.com/office/officeart/2005/8/layout/cycle4"/>
    <dgm:cxn modelId="{EB00EBFF-ACA9-4A0F-BE52-C3C7ABAB0CB4}" srcId="{E34D264F-4A1E-491E-BEBC-8B7A0AAC1B82}" destId="{544E1ADE-21E5-41B7-9684-2A2129FB63E2}" srcOrd="2" destOrd="0" parTransId="{42E09A1A-90DB-40C9-96F7-F30B97E4DB1D}" sibTransId="{4939E5A4-5945-4362-8C57-223B2034518D}"/>
    <dgm:cxn modelId="{3605FECA-E6D8-4154-9DE9-B18FFD6AAF0E}" type="presParOf" srcId="{4ACE7691-0605-409B-9EC3-37841264316C}" destId="{1A385C73-59E5-4619-B8FB-F312DDA667C7}" srcOrd="0" destOrd="0" presId="urn:microsoft.com/office/officeart/2005/8/layout/cycle4"/>
    <dgm:cxn modelId="{9A9A6AFE-AA3B-4DA2-9C8F-F1BB172947CA}" type="presParOf" srcId="{1A385C73-59E5-4619-B8FB-F312DDA667C7}" destId="{EFF0F64C-F5F3-4590-90BB-075E03A076D0}" srcOrd="0" destOrd="0" presId="urn:microsoft.com/office/officeart/2005/8/layout/cycle4"/>
    <dgm:cxn modelId="{A64F3D4D-A4CA-4BDA-BCAA-3D48741DC74F}" type="presParOf" srcId="{EFF0F64C-F5F3-4590-90BB-075E03A076D0}" destId="{883CBB5D-3053-4CB4-9657-046D47DEB4CC}" srcOrd="0" destOrd="0" presId="urn:microsoft.com/office/officeart/2005/8/layout/cycle4"/>
    <dgm:cxn modelId="{DA8A2992-008A-43AD-BE4C-B2D623B55E51}" type="presParOf" srcId="{EFF0F64C-F5F3-4590-90BB-075E03A076D0}" destId="{5D74EECE-172A-430A-9982-E533863889D0}" srcOrd="1" destOrd="0" presId="urn:microsoft.com/office/officeart/2005/8/layout/cycle4"/>
    <dgm:cxn modelId="{E5519F9C-A655-4B1B-9E0F-E22875FC9CDA}" type="presParOf" srcId="{1A385C73-59E5-4619-B8FB-F312DDA667C7}" destId="{A9C88070-4FF5-4AA6-B4B7-448E7DBAE1EB}" srcOrd="1" destOrd="0" presId="urn:microsoft.com/office/officeart/2005/8/layout/cycle4"/>
    <dgm:cxn modelId="{DABB16D3-D024-424D-8024-E3F545A3519A}" type="presParOf" srcId="{A9C88070-4FF5-4AA6-B4B7-448E7DBAE1EB}" destId="{6FAA5158-A863-4409-9264-8975CDDED390}" srcOrd="0" destOrd="0" presId="urn:microsoft.com/office/officeart/2005/8/layout/cycle4"/>
    <dgm:cxn modelId="{B91B4A21-FC5D-4AD1-B531-447D7BD19466}" type="presParOf" srcId="{A9C88070-4FF5-4AA6-B4B7-448E7DBAE1EB}" destId="{3BBE96F0-5A8A-41B7-8FDF-E4D8AE89D954}" srcOrd="1" destOrd="0" presId="urn:microsoft.com/office/officeart/2005/8/layout/cycle4"/>
    <dgm:cxn modelId="{72A87463-87B3-4F52-86DC-E84BF1E09497}" type="presParOf" srcId="{1A385C73-59E5-4619-B8FB-F312DDA667C7}" destId="{81E41693-D7A2-4A1E-A423-0C203FAF542E}" srcOrd="2" destOrd="0" presId="urn:microsoft.com/office/officeart/2005/8/layout/cycle4"/>
    <dgm:cxn modelId="{8327120A-0879-44DB-B07F-8DE953EEC205}" type="presParOf" srcId="{81E41693-D7A2-4A1E-A423-0C203FAF542E}" destId="{C0A272EE-0A7E-412E-BC09-351DA7FE031A}" srcOrd="0" destOrd="0" presId="urn:microsoft.com/office/officeart/2005/8/layout/cycle4"/>
    <dgm:cxn modelId="{116C2B82-79B4-4914-9756-C49E6EC3DD8F}" type="presParOf" srcId="{81E41693-D7A2-4A1E-A423-0C203FAF542E}" destId="{9AAEEEE7-D48D-4239-BD72-7290D84C5845}" srcOrd="1" destOrd="0" presId="urn:microsoft.com/office/officeart/2005/8/layout/cycle4"/>
    <dgm:cxn modelId="{8E867E43-6165-4CC0-A56B-97AF2AFC89AF}" type="presParOf" srcId="{1A385C73-59E5-4619-B8FB-F312DDA667C7}" destId="{DA585528-6979-4CDC-833E-6189408BF201}" srcOrd="3" destOrd="0" presId="urn:microsoft.com/office/officeart/2005/8/layout/cycle4"/>
    <dgm:cxn modelId="{66F5107F-A3EA-4CAF-9601-4D046AC0F1F7}" type="presParOf" srcId="{DA585528-6979-4CDC-833E-6189408BF201}" destId="{93372E00-3C93-4F69-A448-A74D6DA037C4}" srcOrd="0" destOrd="0" presId="urn:microsoft.com/office/officeart/2005/8/layout/cycle4"/>
    <dgm:cxn modelId="{70DDA3C5-68C2-4BEC-99F5-CD8762C0B9BB}" type="presParOf" srcId="{DA585528-6979-4CDC-833E-6189408BF201}" destId="{D99195E8-068C-48EA-B789-5D6AB282784F}" srcOrd="1" destOrd="0" presId="urn:microsoft.com/office/officeart/2005/8/layout/cycle4"/>
    <dgm:cxn modelId="{7AA7ECC3-74D8-4285-A570-5031816CAB1C}" type="presParOf" srcId="{1A385C73-59E5-4619-B8FB-F312DDA667C7}" destId="{5BA1E5C2-DA3C-471B-B8A4-87E898B7C09A}" srcOrd="4" destOrd="0" presId="urn:microsoft.com/office/officeart/2005/8/layout/cycle4"/>
    <dgm:cxn modelId="{88B09352-6544-4C9B-BFB4-531D968251FC}" type="presParOf" srcId="{4ACE7691-0605-409B-9EC3-37841264316C}" destId="{2CE3539C-9DFF-4FE5-94BF-035D997B6D50}" srcOrd="1" destOrd="0" presId="urn:microsoft.com/office/officeart/2005/8/layout/cycle4"/>
    <dgm:cxn modelId="{E3861D6D-3E8A-4BB7-AD7E-D7C744C6F857}" type="presParOf" srcId="{2CE3539C-9DFF-4FE5-94BF-035D997B6D50}" destId="{22808EBA-DC3B-4CA8-B2F1-2F77BD949AD3}" srcOrd="0" destOrd="0" presId="urn:microsoft.com/office/officeart/2005/8/layout/cycle4"/>
    <dgm:cxn modelId="{0062FA32-0F8E-447F-B5B3-CA4D4174E7F8}" type="presParOf" srcId="{2CE3539C-9DFF-4FE5-94BF-035D997B6D50}" destId="{DF7C19A7-5544-4D65-8136-7ACB4E6F33DD}" srcOrd="1" destOrd="0" presId="urn:microsoft.com/office/officeart/2005/8/layout/cycle4"/>
    <dgm:cxn modelId="{B9AFA2A2-E2CF-4350-8B11-FE35EAEC65CF}" type="presParOf" srcId="{2CE3539C-9DFF-4FE5-94BF-035D997B6D50}" destId="{E3F3E676-8CD9-42B8-A9EF-31151DBF7553}" srcOrd="2" destOrd="0" presId="urn:microsoft.com/office/officeart/2005/8/layout/cycle4"/>
    <dgm:cxn modelId="{5D8CD4B1-E1B7-4C2A-BF74-E53B149A923D}" type="presParOf" srcId="{2CE3539C-9DFF-4FE5-94BF-035D997B6D50}" destId="{2C1A9FC3-7E4E-49F9-9EB8-26859F4EABA0}" srcOrd="3" destOrd="0" presId="urn:microsoft.com/office/officeart/2005/8/layout/cycle4"/>
    <dgm:cxn modelId="{E5B3B65E-7CDF-46AE-8B62-50231D3E4B39}" type="presParOf" srcId="{2CE3539C-9DFF-4FE5-94BF-035D997B6D50}" destId="{C9B4268A-EFD5-414F-998E-9BC5367D3256}" srcOrd="4" destOrd="0" presId="urn:microsoft.com/office/officeart/2005/8/layout/cycle4"/>
    <dgm:cxn modelId="{D43C5B98-E2FD-4D1B-80C3-F61DF2E350C6}" type="presParOf" srcId="{4ACE7691-0605-409B-9EC3-37841264316C}" destId="{6CCAA5C3-3D47-4384-BB86-71826BC369B5}" srcOrd="2" destOrd="0" presId="urn:microsoft.com/office/officeart/2005/8/layout/cycle4"/>
    <dgm:cxn modelId="{1A0FE475-C7D9-4424-A5A6-0835250A1767}" type="presParOf" srcId="{4ACE7691-0605-409B-9EC3-37841264316C}" destId="{A30F8B81-5E57-4FD8-B02B-0E9796DDD94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272EE-0A7E-412E-BC09-351DA7FE031A}">
      <dsp:nvSpPr>
        <dsp:cNvPr id="0" name=""/>
        <dsp:cNvSpPr/>
      </dsp:nvSpPr>
      <dsp:spPr>
        <a:xfrm>
          <a:off x="5899699" y="3226753"/>
          <a:ext cx="1988201" cy="1287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nb-NO" sz="1000" kern="1200" dirty="0"/>
            <a:t>Temaer knyttet til årstid</a:t>
          </a:r>
        </a:p>
        <a:p>
          <a:pPr marL="57150" lvl="1" indent="-57150" algn="l" defTabSz="444500">
            <a:lnSpc>
              <a:spcPct val="90000"/>
            </a:lnSpc>
            <a:spcBef>
              <a:spcPct val="0"/>
            </a:spcBef>
            <a:spcAft>
              <a:spcPct val="15000"/>
            </a:spcAft>
            <a:buChar char="•"/>
          </a:pPr>
          <a:r>
            <a:rPr lang="nb-NO" sz="1000" kern="1200" dirty="0"/>
            <a:t>Sommerfest</a:t>
          </a:r>
        </a:p>
        <a:p>
          <a:pPr marL="57150" lvl="1" indent="-57150" algn="l" defTabSz="444500">
            <a:lnSpc>
              <a:spcPct val="90000"/>
            </a:lnSpc>
            <a:spcBef>
              <a:spcPct val="0"/>
            </a:spcBef>
            <a:spcAft>
              <a:spcPct val="15000"/>
            </a:spcAft>
            <a:buChar char="•"/>
          </a:pPr>
          <a:r>
            <a:rPr lang="nb-NO" sz="1000" kern="1200" dirty="0"/>
            <a:t>Ferieavvikling</a:t>
          </a:r>
        </a:p>
      </dsp:txBody>
      <dsp:txXfrm>
        <a:off x="6524451" y="3577020"/>
        <a:ext cx="1335159" cy="909345"/>
      </dsp:txXfrm>
    </dsp:sp>
    <dsp:sp modelId="{93372E00-3C93-4F69-A448-A74D6DA037C4}">
      <dsp:nvSpPr>
        <dsp:cNvPr id="0" name=""/>
        <dsp:cNvSpPr/>
      </dsp:nvSpPr>
      <dsp:spPr>
        <a:xfrm>
          <a:off x="2655791" y="3226753"/>
          <a:ext cx="1988201" cy="1287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nb-NO" sz="1000" kern="1200" dirty="0"/>
            <a:t>Oppstart/tilvenning</a:t>
          </a:r>
        </a:p>
        <a:p>
          <a:pPr marL="57150" lvl="1" indent="-57150" algn="l" defTabSz="444500">
            <a:lnSpc>
              <a:spcPct val="90000"/>
            </a:lnSpc>
            <a:spcBef>
              <a:spcPct val="0"/>
            </a:spcBef>
            <a:spcAft>
              <a:spcPct val="15000"/>
            </a:spcAft>
            <a:buChar char="•"/>
          </a:pPr>
          <a:r>
            <a:rPr lang="nb-NO" sz="1000" kern="1200" dirty="0"/>
            <a:t>Temaer knyttet til årstid</a:t>
          </a:r>
        </a:p>
        <a:p>
          <a:pPr marL="57150" lvl="1" indent="-57150" algn="l" defTabSz="444500">
            <a:lnSpc>
              <a:spcPct val="90000"/>
            </a:lnSpc>
            <a:spcBef>
              <a:spcPct val="0"/>
            </a:spcBef>
            <a:spcAft>
              <a:spcPct val="15000"/>
            </a:spcAft>
            <a:buChar char="•"/>
          </a:pPr>
          <a:r>
            <a:rPr lang="nb-NO" sz="1000" kern="1200" dirty="0"/>
            <a:t>Foreldremøte</a:t>
          </a:r>
        </a:p>
        <a:p>
          <a:pPr marL="57150" lvl="1" indent="-57150" algn="l" defTabSz="444500">
            <a:lnSpc>
              <a:spcPct val="90000"/>
            </a:lnSpc>
            <a:spcBef>
              <a:spcPct val="0"/>
            </a:spcBef>
            <a:spcAft>
              <a:spcPct val="15000"/>
            </a:spcAft>
            <a:buChar char="•"/>
          </a:pPr>
          <a:r>
            <a:rPr lang="nb-NO" sz="1000" kern="1200" dirty="0"/>
            <a:t>Foreldresamtaler</a:t>
          </a:r>
        </a:p>
      </dsp:txBody>
      <dsp:txXfrm>
        <a:off x="2684082" y="3577020"/>
        <a:ext cx="1335159" cy="909345"/>
      </dsp:txXfrm>
    </dsp:sp>
    <dsp:sp modelId="{6FAA5158-A863-4409-9264-8975CDDED390}">
      <dsp:nvSpPr>
        <dsp:cNvPr id="0" name=""/>
        <dsp:cNvSpPr/>
      </dsp:nvSpPr>
      <dsp:spPr>
        <a:xfrm>
          <a:off x="5055042" y="-134933"/>
          <a:ext cx="3677517" cy="25376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r" defTabSz="444500">
            <a:lnSpc>
              <a:spcPct val="90000"/>
            </a:lnSpc>
            <a:spcBef>
              <a:spcPct val="0"/>
            </a:spcBef>
            <a:spcAft>
              <a:spcPct val="15000"/>
            </a:spcAft>
            <a:buChar char="•"/>
          </a:pPr>
          <a:r>
            <a:rPr lang="nb-NO" sz="1000" kern="1200" dirty="0"/>
            <a:t>Foreldremøte</a:t>
          </a:r>
        </a:p>
        <a:p>
          <a:pPr marL="57150" lvl="1" indent="-57150" algn="r" defTabSz="444500">
            <a:lnSpc>
              <a:spcPct val="90000"/>
            </a:lnSpc>
            <a:spcBef>
              <a:spcPct val="0"/>
            </a:spcBef>
            <a:spcAft>
              <a:spcPct val="15000"/>
            </a:spcAft>
            <a:buChar char="•"/>
          </a:pPr>
          <a:r>
            <a:rPr lang="nb-NO" sz="1000" kern="1200" dirty="0"/>
            <a:t>Foreldresamtaler</a:t>
          </a:r>
        </a:p>
        <a:p>
          <a:pPr marL="57150" lvl="1" indent="-57150" algn="r" defTabSz="444500">
            <a:lnSpc>
              <a:spcPct val="90000"/>
            </a:lnSpc>
            <a:spcBef>
              <a:spcPct val="0"/>
            </a:spcBef>
            <a:spcAft>
              <a:spcPct val="15000"/>
            </a:spcAft>
            <a:buChar char="•"/>
          </a:pPr>
          <a:r>
            <a:rPr lang="nb-NO" sz="1000" kern="1200" dirty="0"/>
            <a:t>Temaer knyttet til årstid</a:t>
          </a:r>
        </a:p>
        <a:p>
          <a:pPr marL="57150" lvl="1" indent="-57150" algn="r" defTabSz="444500">
            <a:lnSpc>
              <a:spcPct val="90000"/>
            </a:lnSpc>
            <a:spcBef>
              <a:spcPct val="0"/>
            </a:spcBef>
            <a:spcAft>
              <a:spcPct val="15000"/>
            </a:spcAft>
            <a:buChar char="•"/>
          </a:pPr>
          <a:r>
            <a:rPr lang="nb-NO" sz="1000" kern="1200" dirty="0"/>
            <a:t>Påske</a:t>
          </a:r>
        </a:p>
        <a:p>
          <a:pPr marL="57150" lvl="1" indent="-57150" algn="r" defTabSz="444500">
            <a:lnSpc>
              <a:spcPct val="90000"/>
            </a:lnSpc>
            <a:spcBef>
              <a:spcPct val="0"/>
            </a:spcBef>
            <a:spcAft>
              <a:spcPct val="15000"/>
            </a:spcAft>
            <a:buChar char="•"/>
          </a:pPr>
          <a:r>
            <a:rPr lang="nb-NO" sz="1000" kern="1200" dirty="0" err="1"/>
            <a:t>Barnehagendagen</a:t>
          </a:r>
          <a:endParaRPr lang="nb-NO" sz="1000" kern="1200" dirty="0"/>
        </a:p>
        <a:p>
          <a:pPr marL="57150" lvl="1" indent="-57150" algn="r" defTabSz="444500">
            <a:lnSpc>
              <a:spcPct val="90000"/>
            </a:lnSpc>
            <a:spcBef>
              <a:spcPct val="0"/>
            </a:spcBef>
            <a:spcAft>
              <a:spcPct val="15000"/>
            </a:spcAft>
            <a:buChar char="•"/>
          </a:pPr>
          <a:r>
            <a:rPr lang="nb-NO" sz="1000" kern="1200" dirty="0"/>
            <a:t>17.Mai</a:t>
          </a:r>
        </a:p>
        <a:p>
          <a:pPr marL="57150" lvl="1" indent="-57150" algn="r" defTabSz="444500">
            <a:lnSpc>
              <a:spcPct val="90000"/>
            </a:lnSpc>
            <a:spcBef>
              <a:spcPct val="0"/>
            </a:spcBef>
            <a:spcAft>
              <a:spcPct val="15000"/>
            </a:spcAft>
            <a:buChar char="•"/>
          </a:pPr>
          <a:r>
            <a:rPr lang="nb-NO" sz="1000" kern="1200" dirty="0"/>
            <a:t>Førskole</a:t>
          </a:r>
        </a:p>
        <a:p>
          <a:pPr marL="57150" lvl="1" indent="-57150" algn="l" defTabSz="444500">
            <a:lnSpc>
              <a:spcPct val="90000"/>
            </a:lnSpc>
            <a:spcBef>
              <a:spcPct val="0"/>
            </a:spcBef>
            <a:spcAft>
              <a:spcPct val="15000"/>
            </a:spcAft>
            <a:buChar char="•"/>
          </a:pPr>
          <a:endParaRPr lang="nb-NO" sz="1000" kern="1200" dirty="0"/>
        </a:p>
      </dsp:txBody>
      <dsp:txXfrm>
        <a:off x="6214042" y="-79188"/>
        <a:ext cx="2462771" cy="1791774"/>
      </dsp:txXfrm>
    </dsp:sp>
    <dsp:sp modelId="{883CBB5D-3053-4CB4-9657-046D47DEB4CC}">
      <dsp:nvSpPr>
        <dsp:cNvPr id="0" name=""/>
        <dsp:cNvSpPr/>
      </dsp:nvSpPr>
      <dsp:spPr>
        <a:xfrm>
          <a:off x="1783040" y="-163319"/>
          <a:ext cx="3733703" cy="25944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nb-NO" sz="1000" kern="1200" dirty="0"/>
            <a:t>Temaer knytter til årstiden</a:t>
          </a:r>
        </a:p>
        <a:p>
          <a:pPr marL="57150" lvl="1" indent="-57150" algn="l" defTabSz="444500">
            <a:lnSpc>
              <a:spcPct val="90000"/>
            </a:lnSpc>
            <a:spcBef>
              <a:spcPct val="0"/>
            </a:spcBef>
            <a:spcAft>
              <a:spcPct val="15000"/>
            </a:spcAft>
            <a:buChar char="•"/>
          </a:pPr>
          <a:r>
            <a:rPr lang="nb-NO" sz="1000" kern="1200" dirty="0"/>
            <a:t>Advent og jul</a:t>
          </a:r>
        </a:p>
        <a:p>
          <a:pPr marL="57150" lvl="1" indent="-57150" algn="l" defTabSz="444500">
            <a:lnSpc>
              <a:spcPct val="90000"/>
            </a:lnSpc>
            <a:spcBef>
              <a:spcPct val="0"/>
            </a:spcBef>
            <a:spcAft>
              <a:spcPct val="15000"/>
            </a:spcAft>
            <a:buChar char="•"/>
          </a:pPr>
          <a:r>
            <a:rPr lang="nb-NO" sz="1000" kern="1200" dirty="0"/>
            <a:t>Nissefest</a:t>
          </a:r>
        </a:p>
        <a:p>
          <a:pPr marL="57150" lvl="1" indent="-57150" algn="l" defTabSz="444500">
            <a:lnSpc>
              <a:spcPct val="90000"/>
            </a:lnSpc>
            <a:spcBef>
              <a:spcPct val="0"/>
            </a:spcBef>
            <a:spcAft>
              <a:spcPct val="15000"/>
            </a:spcAft>
            <a:buChar char="•"/>
          </a:pPr>
          <a:r>
            <a:rPr lang="nb-NO" sz="1000" kern="1200" dirty="0"/>
            <a:t>Lucia</a:t>
          </a:r>
        </a:p>
        <a:p>
          <a:pPr marL="57150" lvl="1" indent="-57150" algn="l" defTabSz="444500">
            <a:lnSpc>
              <a:spcPct val="90000"/>
            </a:lnSpc>
            <a:spcBef>
              <a:spcPct val="0"/>
            </a:spcBef>
            <a:spcAft>
              <a:spcPct val="15000"/>
            </a:spcAft>
            <a:buChar char="•"/>
          </a:pPr>
          <a:r>
            <a:rPr lang="nb-NO" sz="1000" kern="1200" dirty="0"/>
            <a:t>Kirkevandring</a:t>
          </a:r>
        </a:p>
        <a:p>
          <a:pPr marL="57150" lvl="1" indent="-57150" algn="l" defTabSz="444500">
            <a:lnSpc>
              <a:spcPct val="90000"/>
            </a:lnSpc>
            <a:spcBef>
              <a:spcPct val="0"/>
            </a:spcBef>
            <a:spcAft>
              <a:spcPct val="15000"/>
            </a:spcAft>
            <a:buChar char="•"/>
          </a:pPr>
          <a:r>
            <a:rPr lang="nb-NO" sz="1000" kern="1200" dirty="0"/>
            <a:t>Samenes nasjonaldag</a:t>
          </a:r>
        </a:p>
        <a:p>
          <a:pPr marL="57150" lvl="1" indent="-57150" algn="l" defTabSz="444500">
            <a:lnSpc>
              <a:spcPct val="90000"/>
            </a:lnSpc>
            <a:spcBef>
              <a:spcPct val="0"/>
            </a:spcBef>
            <a:spcAft>
              <a:spcPct val="15000"/>
            </a:spcAft>
            <a:buChar char="•"/>
          </a:pPr>
          <a:r>
            <a:rPr lang="nb-NO" sz="1000" kern="1200" dirty="0"/>
            <a:t>Karneval</a:t>
          </a:r>
        </a:p>
        <a:p>
          <a:pPr marL="57150" lvl="1" indent="-57150" algn="l" defTabSz="444500">
            <a:lnSpc>
              <a:spcPct val="90000"/>
            </a:lnSpc>
            <a:spcBef>
              <a:spcPct val="0"/>
            </a:spcBef>
            <a:spcAft>
              <a:spcPct val="15000"/>
            </a:spcAft>
            <a:buChar char="•"/>
          </a:pPr>
          <a:r>
            <a:rPr lang="nb-NO" sz="1000" kern="1200" dirty="0"/>
            <a:t>Solfest</a:t>
          </a:r>
        </a:p>
        <a:p>
          <a:pPr marL="57150" lvl="1" indent="-57150" algn="l" defTabSz="444500">
            <a:lnSpc>
              <a:spcPct val="90000"/>
            </a:lnSpc>
            <a:spcBef>
              <a:spcPct val="0"/>
            </a:spcBef>
            <a:spcAft>
              <a:spcPct val="15000"/>
            </a:spcAft>
            <a:buChar char="•"/>
          </a:pPr>
          <a:r>
            <a:rPr lang="nb-NO" sz="1000" kern="1200" dirty="0"/>
            <a:t>Foreldreundersøkelsen</a:t>
          </a:r>
        </a:p>
      </dsp:txBody>
      <dsp:txXfrm>
        <a:off x="1840032" y="-106327"/>
        <a:ext cx="2499608" cy="1831858"/>
      </dsp:txXfrm>
    </dsp:sp>
    <dsp:sp modelId="{22808EBA-DC3B-4CA8-B2F1-2F77BD949AD3}">
      <dsp:nvSpPr>
        <dsp:cNvPr id="0" name=""/>
        <dsp:cNvSpPr/>
      </dsp:nvSpPr>
      <dsp:spPr>
        <a:xfrm>
          <a:off x="3474857" y="392726"/>
          <a:ext cx="1742695" cy="174269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b-NO" sz="2100" kern="1200" dirty="0"/>
            <a:t>Vinter</a:t>
          </a:r>
        </a:p>
      </dsp:txBody>
      <dsp:txXfrm>
        <a:off x="3985281" y="903150"/>
        <a:ext cx="1232271" cy="1232271"/>
      </dsp:txXfrm>
    </dsp:sp>
    <dsp:sp modelId="{DF7C19A7-5544-4D65-8136-7ACB4E6F33DD}">
      <dsp:nvSpPr>
        <dsp:cNvPr id="0" name=""/>
        <dsp:cNvSpPr/>
      </dsp:nvSpPr>
      <dsp:spPr>
        <a:xfrm rot="5400000">
          <a:off x="5327080" y="392726"/>
          <a:ext cx="1742695" cy="1742695"/>
        </a:xfrm>
        <a:prstGeom prst="pieWedg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b-NO" sz="2100" kern="1200" dirty="0"/>
            <a:t>Vår</a:t>
          </a:r>
        </a:p>
      </dsp:txBody>
      <dsp:txXfrm rot="-5400000">
        <a:off x="5327080" y="903150"/>
        <a:ext cx="1232271" cy="1232271"/>
      </dsp:txXfrm>
    </dsp:sp>
    <dsp:sp modelId="{E3F3E676-8CD9-42B8-A9EF-31151DBF7553}">
      <dsp:nvSpPr>
        <dsp:cNvPr id="0" name=""/>
        <dsp:cNvSpPr/>
      </dsp:nvSpPr>
      <dsp:spPr>
        <a:xfrm rot="10800000">
          <a:off x="5298046" y="2215915"/>
          <a:ext cx="1742695" cy="1742695"/>
        </a:xfrm>
        <a:prstGeom prst="pieWedge">
          <a:avLst/>
        </a:prstGeom>
        <a:solidFill>
          <a:srgbClr val="D63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b-NO" sz="2100" kern="1200" dirty="0"/>
            <a:t>Sommer</a:t>
          </a:r>
        </a:p>
      </dsp:txBody>
      <dsp:txXfrm rot="10800000">
        <a:off x="5298046" y="2215915"/>
        <a:ext cx="1232271" cy="1232271"/>
      </dsp:txXfrm>
    </dsp:sp>
    <dsp:sp modelId="{2C1A9FC3-7E4E-49F9-9EB8-26859F4EABA0}">
      <dsp:nvSpPr>
        <dsp:cNvPr id="0" name=""/>
        <dsp:cNvSpPr/>
      </dsp:nvSpPr>
      <dsp:spPr>
        <a:xfrm rot="16200000">
          <a:off x="3474857" y="2215915"/>
          <a:ext cx="1742695" cy="1742695"/>
        </a:xfrm>
        <a:prstGeom prst="pieWedg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b-NO" sz="2100" kern="1200" dirty="0"/>
            <a:t>Høst</a:t>
          </a:r>
        </a:p>
      </dsp:txBody>
      <dsp:txXfrm rot="5400000">
        <a:off x="3985281" y="2215915"/>
        <a:ext cx="1232271" cy="1232271"/>
      </dsp:txXfrm>
    </dsp:sp>
    <dsp:sp modelId="{6CCAA5C3-3D47-4384-BB86-71826BC369B5}">
      <dsp:nvSpPr>
        <dsp:cNvPr id="0" name=""/>
        <dsp:cNvSpPr/>
      </dsp:nvSpPr>
      <dsp:spPr>
        <a:xfrm>
          <a:off x="4956953" y="1813446"/>
          <a:ext cx="601692" cy="52321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F8B81-5E57-4FD8-B02B-0E9796DDD946}">
      <dsp:nvSpPr>
        <dsp:cNvPr id="0" name=""/>
        <dsp:cNvSpPr/>
      </dsp:nvSpPr>
      <dsp:spPr>
        <a:xfrm rot="10800000">
          <a:off x="4956953" y="2014681"/>
          <a:ext cx="601692" cy="52321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776BB-198E-4A59-BC84-E302954E44E4}" type="datetimeFigureOut">
              <a:rPr lang="nb-NO" smtClean="0"/>
              <a:t>20.03.2024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FA035-E797-4345-8600-254DF01585DA}" type="slidenum">
              <a:rPr lang="nb-NO" smtClean="0"/>
              <a:t>‹#›</a:t>
            </a:fld>
            <a:endParaRPr lang="nb-NO"/>
          </a:p>
        </p:txBody>
      </p:sp>
    </p:spTree>
    <p:extLst>
      <p:ext uri="{BB962C8B-B14F-4D97-AF65-F5344CB8AC3E}">
        <p14:creationId xmlns:p14="http://schemas.microsoft.com/office/powerpoint/2010/main" val="413690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625982-F883-AD59-9243-11DE0DDD3D2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96847A1-4BC5-C54B-2888-C19CBA49C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8920CF4-1B93-F1B1-3961-D5F3DB2B2052}"/>
              </a:ext>
            </a:extLst>
          </p:cNvPr>
          <p:cNvSpPr>
            <a:spLocks noGrp="1"/>
          </p:cNvSpPr>
          <p:nvPr>
            <p:ph type="dt" sz="half" idx="10"/>
          </p:nvPr>
        </p:nvSpPr>
        <p:spPr/>
        <p:txBody>
          <a:bodyPr/>
          <a:lstStyle/>
          <a:p>
            <a:fld id="{C75A264A-7FA3-48A6-B68A-3511DBACE0DE}" type="datetime1">
              <a:rPr lang="nb-NO" smtClean="0"/>
              <a:t>20.03.2024</a:t>
            </a:fld>
            <a:endParaRPr lang="nb-NO"/>
          </a:p>
        </p:txBody>
      </p:sp>
      <p:sp>
        <p:nvSpPr>
          <p:cNvPr id="5" name="Plassholder for bunntekst 4">
            <a:extLst>
              <a:ext uri="{FF2B5EF4-FFF2-40B4-BE49-F238E27FC236}">
                <a16:creationId xmlns:a16="http://schemas.microsoft.com/office/drawing/2014/main" id="{475E59B8-A359-E79F-9F51-C22A1190AEB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80825CC-BFA9-BA97-73CA-3E52818ACAB7}"/>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1244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077B84-1BAD-FD61-9C72-99356DA52B5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52D31A0-783E-35E1-1888-1F14F2599A9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43295AC-C35F-7C36-1239-715365DC4CBF}"/>
              </a:ext>
            </a:extLst>
          </p:cNvPr>
          <p:cNvSpPr>
            <a:spLocks noGrp="1"/>
          </p:cNvSpPr>
          <p:nvPr>
            <p:ph type="dt" sz="half" idx="10"/>
          </p:nvPr>
        </p:nvSpPr>
        <p:spPr/>
        <p:txBody>
          <a:bodyPr/>
          <a:lstStyle/>
          <a:p>
            <a:fld id="{64D9E9BA-A318-49A9-88F3-08C4E4100A54}" type="datetime1">
              <a:rPr lang="nb-NO" smtClean="0"/>
              <a:t>20.03.2024</a:t>
            </a:fld>
            <a:endParaRPr lang="nb-NO"/>
          </a:p>
        </p:txBody>
      </p:sp>
      <p:sp>
        <p:nvSpPr>
          <p:cNvPr id="5" name="Plassholder for bunntekst 4">
            <a:extLst>
              <a:ext uri="{FF2B5EF4-FFF2-40B4-BE49-F238E27FC236}">
                <a16:creationId xmlns:a16="http://schemas.microsoft.com/office/drawing/2014/main" id="{115A6ACF-F7C1-2E3C-CDD5-F18EDECD4C4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2A2FADF-46CA-5A5F-AF7B-25FDE95BB9F2}"/>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153766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96F09EA-2924-05C9-CE59-7C718CAEE1C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E1F72DE-311E-EF76-423F-685D37BDE00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C2CABFC-2722-FB8D-39BF-B8E7C8613338}"/>
              </a:ext>
            </a:extLst>
          </p:cNvPr>
          <p:cNvSpPr>
            <a:spLocks noGrp="1"/>
          </p:cNvSpPr>
          <p:nvPr>
            <p:ph type="dt" sz="half" idx="10"/>
          </p:nvPr>
        </p:nvSpPr>
        <p:spPr/>
        <p:txBody>
          <a:bodyPr/>
          <a:lstStyle/>
          <a:p>
            <a:fld id="{5098B648-E9F9-48A3-AF2A-FC41060FC2D3}" type="datetime1">
              <a:rPr lang="nb-NO" smtClean="0"/>
              <a:t>20.03.2024</a:t>
            </a:fld>
            <a:endParaRPr lang="nb-NO"/>
          </a:p>
        </p:txBody>
      </p:sp>
      <p:sp>
        <p:nvSpPr>
          <p:cNvPr id="5" name="Plassholder for bunntekst 4">
            <a:extLst>
              <a:ext uri="{FF2B5EF4-FFF2-40B4-BE49-F238E27FC236}">
                <a16:creationId xmlns:a16="http://schemas.microsoft.com/office/drawing/2014/main" id="{5910DA56-6512-D773-0300-2F870C8E03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8AE698-F3E6-BED0-F05B-A96696370D8E}"/>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49513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5A7ED5-68BC-432F-C6DA-E39267FDD81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E7D28AD-5E77-A143-6040-4AEC6050BF3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6A9C79-5A23-87F0-5084-B2203C884C7B}"/>
              </a:ext>
            </a:extLst>
          </p:cNvPr>
          <p:cNvSpPr>
            <a:spLocks noGrp="1"/>
          </p:cNvSpPr>
          <p:nvPr>
            <p:ph type="dt" sz="half" idx="10"/>
          </p:nvPr>
        </p:nvSpPr>
        <p:spPr/>
        <p:txBody>
          <a:bodyPr/>
          <a:lstStyle/>
          <a:p>
            <a:fld id="{D6BEA64D-8F73-4533-8336-FA87F4D9435A}" type="datetime1">
              <a:rPr lang="nb-NO" smtClean="0"/>
              <a:t>20.03.2024</a:t>
            </a:fld>
            <a:endParaRPr lang="nb-NO"/>
          </a:p>
        </p:txBody>
      </p:sp>
      <p:sp>
        <p:nvSpPr>
          <p:cNvPr id="5" name="Plassholder for bunntekst 4">
            <a:extLst>
              <a:ext uri="{FF2B5EF4-FFF2-40B4-BE49-F238E27FC236}">
                <a16:creationId xmlns:a16="http://schemas.microsoft.com/office/drawing/2014/main" id="{397F2C14-01AC-EE57-2966-FAC3D17E6C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D27FDBC-C4E5-EB4B-C1BB-37FDE2A4EB59}"/>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67438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AF5D23-56D6-144D-FBA6-39DA9F214C7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4C116BE-60B7-432F-C59F-688FA4C36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6ABF2C9-AFC2-4655-D58C-A48499D29A1A}"/>
              </a:ext>
            </a:extLst>
          </p:cNvPr>
          <p:cNvSpPr>
            <a:spLocks noGrp="1"/>
          </p:cNvSpPr>
          <p:nvPr>
            <p:ph type="dt" sz="half" idx="10"/>
          </p:nvPr>
        </p:nvSpPr>
        <p:spPr/>
        <p:txBody>
          <a:bodyPr/>
          <a:lstStyle/>
          <a:p>
            <a:fld id="{ACAD162D-BBE3-47D6-ACB1-89E53AF33D49}" type="datetime1">
              <a:rPr lang="nb-NO" smtClean="0"/>
              <a:t>20.03.2024</a:t>
            </a:fld>
            <a:endParaRPr lang="nb-NO"/>
          </a:p>
        </p:txBody>
      </p:sp>
      <p:sp>
        <p:nvSpPr>
          <p:cNvPr id="5" name="Plassholder for bunntekst 4">
            <a:extLst>
              <a:ext uri="{FF2B5EF4-FFF2-40B4-BE49-F238E27FC236}">
                <a16:creationId xmlns:a16="http://schemas.microsoft.com/office/drawing/2014/main" id="{84128934-8C17-75F6-F0D5-4E329F6D91B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357AA2-72CA-DADB-3E9C-6B2B70E3E0BA}"/>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391095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35F823-E6AB-96C4-6C8D-39AC5EDE99C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A2E17D-B9AE-C43A-C940-78D27253CC2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FD94AEA-F73B-01E3-D935-B5305D6D858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0461267-F02A-24C6-E987-93623470006F}"/>
              </a:ext>
            </a:extLst>
          </p:cNvPr>
          <p:cNvSpPr>
            <a:spLocks noGrp="1"/>
          </p:cNvSpPr>
          <p:nvPr>
            <p:ph type="dt" sz="half" idx="10"/>
          </p:nvPr>
        </p:nvSpPr>
        <p:spPr/>
        <p:txBody>
          <a:bodyPr/>
          <a:lstStyle/>
          <a:p>
            <a:fld id="{D97A00F7-9D12-475D-8B97-2DF2038B7010}" type="datetime1">
              <a:rPr lang="nb-NO" smtClean="0"/>
              <a:t>20.03.2024</a:t>
            </a:fld>
            <a:endParaRPr lang="nb-NO"/>
          </a:p>
        </p:txBody>
      </p:sp>
      <p:sp>
        <p:nvSpPr>
          <p:cNvPr id="6" name="Plassholder for bunntekst 5">
            <a:extLst>
              <a:ext uri="{FF2B5EF4-FFF2-40B4-BE49-F238E27FC236}">
                <a16:creationId xmlns:a16="http://schemas.microsoft.com/office/drawing/2014/main" id="{516B714C-8A4A-FCF0-6A5F-8508CE80969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9B758AA-2277-2DFA-B7D7-E351BC316E38}"/>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69796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340DF7-4662-7A89-531E-BA99BD9C34A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2A87A16-B0BF-A383-849D-5A704852F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76CCFF3-5BD8-D758-B37E-462550790D8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DB7AE0B-8A85-9AE9-6089-9DC26AC64A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D041258-B97B-0DE4-9FCF-EF6771E8E40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EED842B-2193-316B-F990-4C6AFE075A69}"/>
              </a:ext>
            </a:extLst>
          </p:cNvPr>
          <p:cNvSpPr>
            <a:spLocks noGrp="1"/>
          </p:cNvSpPr>
          <p:nvPr>
            <p:ph type="dt" sz="half" idx="10"/>
          </p:nvPr>
        </p:nvSpPr>
        <p:spPr/>
        <p:txBody>
          <a:bodyPr/>
          <a:lstStyle/>
          <a:p>
            <a:fld id="{49608C8C-AF28-431B-A507-42D35A02A0A0}" type="datetime1">
              <a:rPr lang="nb-NO" smtClean="0"/>
              <a:t>20.03.2024</a:t>
            </a:fld>
            <a:endParaRPr lang="nb-NO"/>
          </a:p>
        </p:txBody>
      </p:sp>
      <p:sp>
        <p:nvSpPr>
          <p:cNvPr id="8" name="Plassholder for bunntekst 7">
            <a:extLst>
              <a:ext uri="{FF2B5EF4-FFF2-40B4-BE49-F238E27FC236}">
                <a16:creationId xmlns:a16="http://schemas.microsoft.com/office/drawing/2014/main" id="{519B9256-5C80-BF03-53E9-A4F3365F260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7D5A54D-1447-F0E1-8612-112063A5F4FF}"/>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234133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54FC32-4747-49FB-95E1-55482DA56D9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6EE376E-D928-389D-5C95-268B9518A12A}"/>
              </a:ext>
            </a:extLst>
          </p:cNvPr>
          <p:cNvSpPr>
            <a:spLocks noGrp="1"/>
          </p:cNvSpPr>
          <p:nvPr>
            <p:ph type="dt" sz="half" idx="10"/>
          </p:nvPr>
        </p:nvSpPr>
        <p:spPr/>
        <p:txBody>
          <a:bodyPr/>
          <a:lstStyle/>
          <a:p>
            <a:fld id="{78086423-0205-4E07-BE5B-EAC908ECB4B9}" type="datetime1">
              <a:rPr lang="nb-NO" smtClean="0"/>
              <a:t>20.03.2024</a:t>
            </a:fld>
            <a:endParaRPr lang="nb-NO"/>
          </a:p>
        </p:txBody>
      </p:sp>
      <p:sp>
        <p:nvSpPr>
          <p:cNvPr id="4" name="Plassholder for bunntekst 3">
            <a:extLst>
              <a:ext uri="{FF2B5EF4-FFF2-40B4-BE49-F238E27FC236}">
                <a16:creationId xmlns:a16="http://schemas.microsoft.com/office/drawing/2014/main" id="{3869318D-E6FC-5B0C-5253-95150EF2C68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D0D32E4-0A25-3FA6-5FDE-9531115090F6}"/>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229301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56A5701-9C89-D5F8-3CD0-53BC36BDC1C3}"/>
              </a:ext>
            </a:extLst>
          </p:cNvPr>
          <p:cNvSpPr>
            <a:spLocks noGrp="1"/>
          </p:cNvSpPr>
          <p:nvPr>
            <p:ph type="dt" sz="half" idx="10"/>
          </p:nvPr>
        </p:nvSpPr>
        <p:spPr/>
        <p:txBody>
          <a:bodyPr/>
          <a:lstStyle/>
          <a:p>
            <a:fld id="{923F501B-8973-4866-882D-D4E4C0CB46CF}" type="datetime1">
              <a:rPr lang="nb-NO" smtClean="0"/>
              <a:t>20.03.2024</a:t>
            </a:fld>
            <a:endParaRPr lang="nb-NO"/>
          </a:p>
        </p:txBody>
      </p:sp>
      <p:sp>
        <p:nvSpPr>
          <p:cNvPr id="3" name="Plassholder for bunntekst 2">
            <a:extLst>
              <a:ext uri="{FF2B5EF4-FFF2-40B4-BE49-F238E27FC236}">
                <a16:creationId xmlns:a16="http://schemas.microsoft.com/office/drawing/2014/main" id="{F7653E58-5F39-37DC-B465-32A1524C775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CE65EBD-EECF-B2E2-527B-723335312C5D}"/>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255710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CAB920-97AB-8E54-279F-CDC2E248993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D5C1E62-48CE-39A5-D9AB-0C8A3685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BFC82F9-5762-BAAA-2B2B-F93C4360A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A5F87DB-4705-FD27-1A11-74EADB859C8B}"/>
              </a:ext>
            </a:extLst>
          </p:cNvPr>
          <p:cNvSpPr>
            <a:spLocks noGrp="1"/>
          </p:cNvSpPr>
          <p:nvPr>
            <p:ph type="dt" sz="half" idx="10"/>
          </p:nvPr>
        </p:nvSpPr>
        <p:spPr/>
        <p:txBody>
          <a:bodyPr/>
          <a:lstStyle/>
          <a:p>
            <a:fld id="{6005D67E-8F1C-4216-A18D-AA1C10691526}" type="datetime1">
              <a:rPr lang="nb-NO" smtClean="0"/>
              <a:t>20.03.2024</a:t>
            </a:fld>
            <a:endParaRPr lang="nb-NO"/>
          </a:p>
        </p:txBody>
      </p:sp>
      <p:sp>
        <p:nvSpPr>
          <p:cNvPr id="6" name="Plassholder for bunntekst 5">
            <a:extLst>
              <a:ext uri="{FF2B5EF4-FFF2-40B4-BE49-F238E27FC236}">
                <a16:creationId xmlns:a16="http://schemas.microsoft.com/office/drawing/2014/main" id="{929C1C3C-F452-BF13-30AD-BBACB20BFE4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EDC6067-5098-5FA8-9B65-387BEC99E3DC}"/>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5354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A02A40-0158-E508-DBB1-FF3770BB7E0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C3CEC47-E14D-C0F1-B178-6AA345177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79E7704-6CD4-89A3-8FE0-52F8F6863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775451F-1798-097A-F55A-849BC791EE5D}"/>
              </a:ext>
            </a:extLst>
          </p:cNvPr>
          <p:cNvSpPr>
            <a:spLocks noGrp="1"/>
          </p:cNvSpPr>
          <p:nvPr>
            <p:ph type="dt" sz="half" idx="10"/>
          </p:nvPr>
        </p:nvSpPr>
        <p:spPr/>
        <p:txBody>
          <a:bodyPr/>
          <a:lstStyle/>
          <a:p>
            <a:fld id="{58769223-687C-4627-9A88-109EBB4C9ADC}" type="datetime1">
              <a:rPr lang="nb-NO" smtClean="0"/>
              <a:t>20.03.2024</a:t>
            </a:fld>
            <a:endParaRPr lang="nb-NO"/>
          </a:p>
        </p:txBody>
      </p:sp>
      <p:sp>
        <p:nvSpPr>
          <p:cNvPr id="6" name="Plassholder for bunntekst 5">
            <a:extLst>
              <a:ext uri="{FF2B5EF4-FFF2-40B4-BE49-F238E27FC236}">
                <a16:creationId xmlns:a16="http://schemas.microsoft.com/office/drawing/2014/main" id="{1FCD5557-C436-375E-28F4-2857607BAD5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1D00878-6690-41C8-B097-D4DBE9285E98}"/>
              </a:ext>
            </a:extLst>
          </p:cNvPr>
          <p:cNvSpPr>
            <a:spLocks noGrp="1"/>
          </p:cNvSpPr>
          <p:nvPr>
            <p:ph type="sldNum" sz="quarter" idx="12"/>
          </p:nvPr>
        </p:nvSpPr>
        <p:spPr/>
        <p:txBody>
          <a:bodyPr/>
          <a:lstStyle/>
          <a:p>
            <a:fld id="{3D637016-104A-45BD-A81C-CD5BFD6FA7E4}" type="slidenum">
              <a:rPr lang="nb-NO" smtClean="0"/>
              <a:t>‹#›</a:t>
            </a:fld>
            <a:endParaRPr lang="nb-NO"/>
          </a:p>
        </p:txBody>
      </p:sp>
    </p:spTree>
    <p:extLst>
      <p:ext uri="{BB962C8B-B14F-4D97-AF65-F5344CB8AC3E}">
        <p14:creationId xmlns:p14="http://schemas.microsoft.com/office/powerpoint/2010/main" val="212273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0DF347F-44C7-FF62-BAF6-6611E7CE5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C163435-0161-BE52-63C1-7D4DEDCB1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A6C224C-1A39-93D6-3E97-29B4C7FFC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5B5C9-6B33-45BA-8FF8-9A9E21EFFB7E}" type="datetime1">
              <a:rPr lang="nb-NO" smtClean="0"/>
              <a:t>20.03.2024</a:t>
            </a:fld>
            <a:endParaRPr lang="nb-NO"/>
          </a:p>
        </p:txBody>
      </p:sp>
      <p:sp>
        <p:nvSpPr>
          <p:cNvPr id="5" name="Plassholder for bunntekst 4">
            <a:extLst>
              <a:ext uri="{FF2B5EF4-FFF2-40B4-BE49-F238E27FC236}">
                <a16:creationId xmlns:a16="http://schemas.microsoft.com/office/drawing/2014/main" id="{930AF820-48F3-E065-E6E7-DF4C1C138E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CF9239D-93DB-02FA-3077-6C223C43C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37016-104A-45BD-A81C-CD5BFD6FA7E4}" type="slidenum">
              <a:rPr lang="nb-NO" smtClean="0"/>
              <a:t>‹#›</a:t>
            </a:fld>
            <a:endParaRPr lang="nb-NO"/>
          </a:p>
        </p:txBody>
      </p:sp>
    </p:spTree>
    <p:extLst>
      <p:ext uri="{BB962C8B-B14F-4D97-AF65-F5344CB8AC3E}">
        <p14:creationId xmlns:p14="http://schemas.microsoft.com/office/powerpoint/2010/main" val="310322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6297D77-2C1D-ED4F-C6CD-6739E1FA7375}"/>
              </a:ext>
            </a:extLst>
          </p:cNvPr>
          <p:cNvSpPr>
            <a:spLocks noGrp="1"/>
          </p:cNvSpPr>
          <p:nvPr>
            <p:ph type="title"/>
          </p:nvPr>
        </p:nvSpPr>
        <p:spPr>
          <a:xfrm>
            <a:off x="920646" y="1488700"/>
            <a:ext cx="10515600" cy="1325563"/>
          </a:xfrm>
        </p:spPr>
        <p:txBody>
          <a:bodyPr>
            <a:normAutofit fontScale="90000"/>
          </a:bodyPr>
          <a:lstStyle/>
          <a:p>
            <a:pPr marL="0" marR="0" lvl="0" indent="0" algn="ctr" defTabSz="914400" rtl="0" eaLnBrk="0" fontAlgn="base" latinLnBrk="0" hangingPunct="0">
              <a:lnSpc>
                <a:spcPct val="100000"/>
              </a:lnSpc>
              <a:spcBef>
                <a:spcPct val="0"/>
              </a:spcBef>
              <a:spcAft>
                <a:spcPct val="0"/>
              </a:spcAft>
              <a:tabLst/>
            </a:pPr>
            <a:r>
              <a:rPr kumimoji="0" lang="nb-NO" altLang="nb-NO" sz="4900" b="1" i="0" u="none" strike="noStrike" cap="none" normalizeH="0" baseline="0" dirty="0">
                <a:ln>
                  <a:noFill/>
                </a:ln>
                <a:solidFill>
                  <a:srgbClr val="2F5496"/>
                </a:solidFill>
                <a:effectLst/>
                <a:latin typeface="Calibri Light" panose="020F0302020204030204" pitchFamily="34" charset="0"/>
                <a:cs typeface="Calibri Light" panose="020F0302020204030204" pitchFamily="34" charset="0"/>
              </a:rPr>
              <a:t>Årsplan</a:t>
            </a:r>
            <a:r>
              <a:rPr kumimoji="0" lang="nb-NO" altLang="nb-NO" sz="4900" b="0" i="0" u="none" strike="noStrike" cap="none" normalizeH="0" baseline="0" dirty="0">
                <a:ln>
                  <a:noFill/>
                </a:ln>
                <a:solidFill>
                  <a:srgbClr val="2F5496"/>
                </a:solidFill>
                <a:effectLst/>
                <a:latin typeface="Calibri Light" panose="020F0302020204030204" pitchFamily="34" charset="0"/>
                <a:cs typeface="Calibri Light" panose="020F0302020204030204" pitchFamily="34" charset="0"/>
              </a:rPr>
              <a:t> </a:t>
            </a:r>
            <a:br>
              <a:rPr kumimoji="0" lang="nb-NO" altLang="nb-NO" sz="1000" b="0" i="0" u="none" strike="noStrike" cap="none" normalizeH="0" baseline="0" dirty="0">
                <a:ln>
                  <a:noFill/>
                </a:ln>
                <a:solidFill>
                  <a:schemeClr val="tx1"/>
                </a:solidFill>
                <a:effectLst/>
              </a:rPr>
            </a:br>
            <a:r>
              <a:rPr kumimoji="0" lang="nb-NO" altLang="nb-NO" sz="5300" b="1"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rPr>
              <a:t>Ulvsvåg Barnehage</a:t>
            </a:r>
            <a:r>
              <a:rPr kumimoji="0" lang="nb-NO" altLang="nb-NO" sz="53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rPr>
              <a:t> </a:t>
            </a:r>
            <a:br>
              <a:rPr kumimoji="0" lang="nb-NO" altLang="nb-NO" sz="1000" b="0" i="0" u="none" strike="noStrike" cap="none" normalizeH="0" baseline="0" dirty="0">
                <a:ln>
                  <a:noFill/>
                </a:ln>
                <a:solidFill>
                  <a:schemeClr val="tx1"/>
                </a:solidFill>
                <a:effectLst/>
              </a:rPr>
            </a:br>
            <a:r>
              <a:rPr kumimoji="0" lang="nb-NO" altLang="nb-NO" sz="4000" b="0" i="0" u="none" strike="noStrike" cap="none" normalizeH="0" baseline="0" dirty="0">
                <a:ln>
                  <a:noFill/>
                </a:ln>
                <a:solidFill>
                  <a:srgbClr val="2F5496"/>
                </a:solidFill>
                <a:effectLst/>
                <a:latin typeface="Calibri Light" panose="020F0302020204030204" pitchFamily="34" charset="0"/>
                <a:cs typeface="Calibri Light" panose="020F0302020204030204" pitchFamily="34" charset="0"/>
              </a:rPr>
              <a:t>2023-2024 </a:t>
            </a:r>
            <a:br>
              <a:rPr kumimoji="0" lang="nb-NO" altLang="nb-NO" sz="800" b="0" i="0" u="none" strike="noStrike" cap="none" normalizeH="0" baseline="0" dirty="0">
                <a:ln>
                  <a:noFill/>
                </a:ln>
                <a:solidFill>
                  <a:schemeClr val="tx1"/>
                </a:solidFill>
                <a:effectLst/>
              </a:rPr>
            </a:br>
            <a:endParaRPr lang="nb-NO" dirty="0"/>
          </a:p>
        </p:txBody>
      </p:sp>
      <p:pic>
        <p:nvPicPr>
          <p:cNvPr id="1028" name="Picture 4">
            <a:extLst>
              <a:ext uri="{FF2B5EF4-FFF2-40B4-BE49-F238E27FC236}">
                <a16:creationId xmlns:a16="http://schemas.microsoft.com/office/drawing/2014/main" id="{87EB3A1D-E483-D982-0002-6F7055B37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48" b="17037"/>
          <a:stretch/>
        </p:blipFill>
        <p:spPr bwMode="auto">
          <a:xfrm>
            <a:off x="4171950" y="2900596"/>
            <a:ext cx="3848100" cy="2908092"/>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lysbildenummer 7">
            <a:extLst>
              <a:ext uri="{FF2B5EF4-FFF2-40B4-BE49-F238E27FC236}">
                <a16:creationId xmlns:a16="http://schemas.microsoft.com/office/drawing/2014/main" id="{141A5B24-8ABA-18BF-7B8D-B1D776697595}"/>
              </a:ext>
            </a:extLst>
          </p:cNvPr>
          <p:cNvSpPr>
            <a:spLocks noGrp="1"/>
          </p:cNvSpPr>
          <p:nvPr>
            <p:ph type="sldNum" sz="quarter" idx="12"/>
          </p:nvPr>
        </p:nvSpPr>
        <p:spPr/>
        <p:txBody>
          <a:bodyPr/>
          <a:lstStyle/>
          <a:p>
            <a:fld id="{3D637016-104A-45BD-A81C-CD5BFD6FA7E4}" type="slidenum">
              <a:rPr lang="nb-NO" smtClean="0"/>
              <a:t>1</a:t>
            </a:fld>
            <a:endParaRPr lang="nb-NO"/>
          </a:p>
        </p:txBody>
      </p:sp>
    </p:spTree>
    <p:extLst>
      <p:ext uri="{BB962C8B-B14F-4D97-AF65-F5344CB8AC3E}">
        <p14:creationId xmlns:p14="http://schemas.microsoft.com/office/powerpoint/2010/main" val="263470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13CE525-3643-F051-585E-4D4B2F675CD3}"/>
              </a:ext>
            </a:extLst>
          </p:cNvPr>
          <p:cNvSpPr>
            <a:spLocks noGrp="1"/>
          </p:cNvSpPr>
          <p:nvPr>
            <p:ph idx="1"/>
          </p:nvPr>
        </p:nvSpPr>
        <p:spPr>
          <a:xfrm>
            <a:off x="838200" y="508000"/>
            <a:ext cx="5925457" cy="5668963"/>
          </a:xfrm>
        </p:spPr>
        <p:txBody>
          <a:bodyPr>
            <a:normAutofit lnSpcReduction="10000"/>
          </a:bodyPr>
          <a:lstStyle/>
          <a:p>
            <a:pPr marL="0" indent="0" algn="l" rtl="0" fontAlgn="base">
              <a:lnSpc>
                <a:spcPct val="150000"/>
              </a:lnSpc>
              <a:buNone/>
            </a:pPr>
            <a:r>
              <a:rPr lang="nb-NO" sz="2000" b="1" i="0" dirty="0">
                <a:effectLst/>
              </a:rPr>
              <a:t>Dagsrytmen</a:t>
            </a:r>
            <a:r>
              <a:rPr lang="nb-NO" sz="2000" b="1" i="0" dirty="0">
                <a:solidFill>
                  <a:srgbClr val="2E74B5"/>
                </a:solidFill>
                <a:effectLst/>
              </a:rPr>
              <a:t> </a:t>
            </a:r>
            <a:endParaRPr lang="nb-NO" sz="2000" b="1" i="0" dirty="0">
              <a:solidFill>
                <a:srgbClr val="000000"/>
              </a:solidFill>
              <a:effectLst/>
            </a:endParaRPr>
          </a:p>
          <a:p>
            <a:pPr algn="l" rtl="0" fontAlgn="base">
              <a:lnSpc>
                <a:spcPct val="150000"/>
              </a:lnSpc>
            </a:pPr>
            <a:r>
              <a:rPr lang="nb-NO" sz="1400" b="0" i="0" dirty="0">
                <a:effectLst/>
              </a:rPr>
              <a:t>7.00 Barnehagen åpner  </a:t>
            </a:r>
          </a:p>
          <a:p>
            <a:pPr algn="l" rtl="0" fontAlgn="base">
              <a:lnSpc>
                <a:spcPct val="150000"/>
              </a:lnSpc>
            </a:pPr>
            <a:r>
              <a:rPr lang="nb-NO" sz="1400" b="0" i="0" dirty="0">
                <a:effectLst/>
              </a:rPr>
              <a:t>8.00 Frokost  </a:t>
            </a:r>
          </a:p>
          <a:p>
            <a:pPr algn="l" rtl="0" fontAlgn="base">
              <a:lnSpc>
                <a:spcPct val="150000"/>
              </a:lnSpc>
            </a:pPr>
            <a:r>
              <a:rPr lang="nb-NO" sz="1400" b="0" i="0" dirty="0">
                <a:effectLst/>
              </a:rPr>
              <a:t>8.30 Frilek  </a:t>
            </a:r>
          </a:p>
          <a:p>
            <a:pPr algn="l" rtl="0" fontAlgn="base">
              <a:lnSpc>
                <a:spcPct val="150000"/>
              </a:lnSpc>
            </a:pPr>
            <a:r>
              <a:rPr lang="nb-NO" sz="1400" b="0" i="0" dirty="0">
                <a:effectLst/>
              </a:rPr>
              <a:t>08.45 Samlingsstund  </a:t>
            </a:r>
          </a:p>
          <a:p>
            <a:pPr algn="l" rtl="0" fontAlgn="base">
              <a:lnSpc>
                <a:spcPct val="150000"/>
              </a:lnSpc>
            </a:pPr>
            <a:r>
              <a:rPr lang="nb-NO" sz="1400" b="0" i="0" dirty="0">
                <a:effectLst/>
              </a:rPr>
              <a:t>9.00 Utetid, eventuelt er en gruppe barn er inne og har aktiviteter  </a:t>
            </a:r>
          </a:p>
          <a:p>
            <a:pPr algn="l" rtl="0" fontAlgn="base">
              <a:lnSpc>
                <a:spcPct val="150000"/>
              </a:lnSpc>
            </a:pPr>
            <a:r>
              <a:rPr lang="nb-NO" sz="1400" b="0" i="0" dirty="0">
                <a:effectLst/>
              </a:rPr>
              <a:t>10.30-11.00 Stell og måltid for Småtroll  </a:t>
            </a:r>
          </a:p>
          <a:p>
            <a:pPr algn="l" rtl="0" fontAlgn="base">
              <a:lnSpc>
                <a:spcPct val="150000"/>
              </a:lnSpc>
            </a:pPr>
            <a:r>
              <a:rPr lang="nb-NO" sz="1400" b="0" i="0" dirty="0">
                <a:effectLst/>
              </a:rPr>
              <a:t>11.00 Måltid for Tusseladder  </a:t>
            </a:r>
          </a:p>
          <a:p>
            <a:pPr algn="l" rtl="0" fontAlgn="base">
              <a:lnSpc>
                <a:spcPct val="150000"/>
              </a:lnSpc>
            </a:pPr>
            <a:r>
              <a:rPr lang="nb-NO" sz="1400" b="0" i="0" dirty="0">
                <a:effectLst/>
              </a:rPr>
              <a:t>11.30 Hviletid og sovetid  </a:t>
            </a:r>
          </a:p>
          <a:p>
            <a:pPr algn="l" rtl="0" fontAlgn="base">
              <a:lnSpc>
                <a:spcPct val="150000"/>
              </a:lnSpc>
            </a:pPr>
            <a:r>
              <a:rPr lang="nb-NO" sz="1400" b="0" i="0" dirty="0">
                <a:effectLst/>
              </a:rPr>
              <a:t>12-13.30 </a:t>
            </a:r>
            <a:r>
              <a:rPr lang="nb-NO" sz="1400" b="0" i="0" dirty="0" err="1">
                <a:effectLst/>
              </a:rPr>
              <a:t>Innelek</a:t>
            </a:r>
            <a:r>
              <a:rPr lang="nb-NO" sz="1400" b="0" i="0" dirty="0">
                <a:effectLst/>
              </a:rPr>
              <a:t>  </a:t>
            </a:r>
          </a:p>
          <a:p>
            <a:pPr algn="l" rtl="0" fontAlgn="base">
              <a:lnSpc>
                <a:spcPct val="150000"/>
              </a:lnSpc>
            </a:pPr>
            <a:r>
              <a:rPr lang="nb-NO" sz="1400" b="0" i="0" dirty="0">
                <a:effectLst/>
              </a:rPr>
              <a:t>13.30 Måltid med frukt og grønnsaker  </a:t>
            </a:r>
          </a:p>
          <a:p>
            <a:pPr algn="l" rtl="0" fontAlgn="base">
              <a:lnSpc>
                <a:spcPct val="150000"/>
              </a:lnSpc>
            </a:pPr>
            <a:r>
              <a:rPr lang="nb-NO" sz="1400" b="0" i="0" dirty="0">
                <a:effectLst/>
              </a:rPr>
              <a:t>14.30 Frilek ute  </a:t>
            </a:r>
          </a:p>
          <a:p>
            <a:pPr algn="l" rtl="0" fontAlgn="base">
              <a:lnSpc>
                <a:spcPct val="150000"/>
              </a:lnSpc>
            </a:pPr>
            <a:r>
              <a:rPr lang="nb-NO" sz="1400" b="0" i="0" dirty="0">
                <a:effectLst/>
              </a:rPr>
              <a:t>16.00 Barnehagen stenger  </a:t>
            </a:r>
          </a:p>
          <a:p>
            <a:endParaRPr lang="nb-NO" dirty="0"/>
          </a:p>
        </p:txBody>
      </p:sp>
      <p:pic>
        <p:nvPicPr>
          <p:cNvPr id="8196" name="Picture 4">
            <a:extLst>
              <a:ext uri="{FF2B5EF4-FFF2-40B4-BE49-F238E27FC236}">
                <a16:creationId xmlns:a16="http://schemas.microsoft.com/office/drawing/2014/main" id="{28CD0554-F728-6791-6D9B-75576C21F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537" y="830263"/>
            <a:ext cx="3641263" cy="4859337"/>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lysbildenummer 4">
            <a:extLst>
              <a:ext uri="{FF2B5EF4-FFF2-40B4-BE49-F238E27FC236}">
                <a16:creationId xmlns:a16="http://schemas.microsoft.com/office/drawing/2014/main" id="{CB19E1B5-A6A1-40AC-A9E1-617D28507266}"/>
              </a:ext>
            </a:extLst>
          </p:cNvPr>
          <p:cNvSpPr>
            <a:spLocks noGrp="1"/>
          </p:cNvSpPr>
          <p:nvPr>
            <p:ph type="sldNum" sz="quarter" idx="12"/>
          </p:nvPr>
        </p:nvSpPr>
        <p:spPr/>
        <p:txBody>
          <a:bodyPr/>
          <a:lstStyle/>
          <a:p>
            <a:fld id="{3D637016-104A-45BD-A81C-CD5BFD6FA7E4}" type="slidenum">
              <a:rPr lang="nb-NO" smtClean="0"/>
              <a:t>10</a:t>
            </a:fld>
            <a:endParaRPr lang="nb-NO"/>
          </a:p>
        </p:txBody>
      </p:sp>
    </p:spTree>
    <p:extLst>
      <p:ext uri="{BB962C8B-B14F-4D97-AF65-F5344CB8AC3E}">
        <p14:creationId xmlns:p14="http://schemas.microsoft.com/office/powerpoint/2010/main" val="150782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74F5D-0E9F-D294-6450-14103265C22C}"/>
              </a:ext>
            </a:extLst>
          </p:cNvPr>
          <p:cNvSpPr>
            <a:spLocks noGrp="1"/>
          </p:cNvSpPr>
          <p:nvPr>
            <p:ph type="title"/>
          </p:nvPr>
        </p:nvSpPr>
        <p:spPr/>
        <p:txBody>
          <a:bodyPr/>
          <a:lstStyle/>
          <a:p>
            <a:pPr algn="ctr"/>
            <a:r>
              <a:rPr lang="nb-NO" dirty="0"/>
              <a:t>Året i Ulvsvåg barnehage</a:t>
            </a:r>
          </a:p>
        </p:txBody>
      </p:sp>
      <p:graphicFrame>
        <p:nvGraphicFramePr>
          <p:cNvPr id="8" name="Plassholder for innhold 7">
            <a:extLst>
              <a:ext uri="{FF2B5EF4-FFF2-40B4-BE49-F238E27FC236}">
                <a16:creationId xmlns:a16="http://schemas.microsoft.com/office/drawing/2014/main" id="{425368C4-D60E-835E-ACBD-E6E8DB478489}"/>
              </a:ext>
            </a:extLst>
          </p:cNvPr>
          <p:cNvGraphicFramePr>
            <a:graphicFrameLocks noGrp="1"/>
          </p:cNvGraphicFramePr>
          <p:nvPr>
            <p:ph idx="1"/>
            <p:extLst>
              <p:ext uri="{D42A27DB-BD31-4B8C-83A1-F6EECF244321}">
                <p14:modId xmlns:p14="http://schemas.microsoft.com/office/powerpoint/2010/main" val="7202648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lassholder for lysbildenummer 8">
            <a:extLst>
              <a:ext uri="{FF2B5EF4-FFF2-40B4-BE49-F238E27FC236}">
                <a16:creationId xmlns:a16="http://schemas.microsoft.com/office/drawing/2014/main" id="{3611F84C-D382-F283-40B5-62BFE4BFE0FC}"/>
              </a:ext>
            </a:extLst>
          </p:cNvPr>
          <p:cNvSpPr>
            <a:spLocks noGrp="1"/>
          </p:cNvSpPr>
          <p:nvPr>
            <p:ph type="sldNum" sz="quarter" idx="12"/>
          </p:nvPr>
        </p:nvSpPr>
        <p:spPr/>
        <p:txBody>
          <a:bodyPr/>
          <a:lstStyle/>
          <a:p>
            <a:fld id="{3D637016-104A-45BD-A81C-CD5BFD6FA7E4}" type="slidenum">
              <a:rPr lang="nb-NO" smtClean="0"/>
              <a:t>11</a:t>
            </a:fld>
            <a:endParaRPr lang="nb-NO"/>
          </a:p>
        </p:txBody>
      </p:sp>
    </p:spTree>
    <p:extLst>
      <p:ext uri="{BB962C8B-B14F-4D97-AF65-F5344CB8AC3E}">
        <p14:creationId xmlns:p14="http://schemas.microsoft.com/office/powerpoint/2010/main" val="342446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E75206-685E-0C17-43C0-E8AE12EF2544}"/>
              </a:ext>
            </a:extLst>
          </p:cNvPr>
          <p:cNvSpPr>
            <a:spLocks noGrp="1"/>
          </p:cNvSpPr>
          <p:nvPr>
            <p:ph idx="1"/>
          </p:nvPr>
        </p:nvSpPr>
        <p:spPr>
          <a:xfrm>
            <a:off x="838200" y="304800"/>
            <a:ext cx="8625114" cy="6553199"/>
          </a:xfrm>
        </p:spPr>
        <p:txBody>
          <a:bodyPr>
            <a:normAutofit lnSpcReduction="10000"/>
          </a:bodyPr>
          <a:lstStyle/>
          <a:p>
            <a:pPr marL="0" indent="0">
              <a:buNone/>
            </a:pPr>
            <a:r>
              <a:rPr lang="nb-NO" sz="2000" dirty="0"/>
              <a:t>Helse, miljø og sikkerhet</a:t>
            </a:r>
          </a:p>
          <a:p>
            <a:pPr algn="l" rtl="0" fontAlgn="base"/>
            <a:r>
              <a:rPr lang="nb-NO" sz="1400" b="0" i="0" dirty="0">
                <a:solidFill>
                  <a:srgbClr val="000000"/>
                </a:solidFill>
                <a:effectLst/>
                <a:latin typeface="Calibri" panose="020F0502020204030204" pitchFamily="34" charset="0"/>
              </a:rPr>
              <a:t>Alle punktene er jevnlig oppe i personalmøter. Rutiner blir endret og redigert ved behov.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Barnehagen har en beredskapsplan som er tilgjengelig dersom alvorlige hendelser skulle oppstå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Barnehagen har tiltaksplan ved mobbing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Det gjennomføres årlige førstehjelpskurs og brannforebyggende kurs for de ansatte. Felles med sentralskolen senere år.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Barnehagen følger kriterier for helsefremmende barnehager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Barnehagen har rutiner for inne -og utemiljø og varsling om evt. avvik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Barnehagen har rutiner for turer og trafikksikkerhet</a:t>
            </a:r>
          </a:p>
          <a:p>
            <a:pPr algn="l" rtl="0" fontAlgn="base">
              <a:buFont typeface="Arial" panose="020B0604020202020204" pitchFamily="34" charset="0"/>
              <a:buChar char="•"/>
            </a:pPr>
            <a:endParaRPr lang="nb-NO" sz="1400" dirty="0">
              <a:solidFill>
                <a:srgbClr val="000000"/>
              </a:solidFill>
              <a:latin typeface="Calibri" panose="020F0502020204030204" pitchFamily="34" charset="0"/>
            </a:endParaRPr>
          </a:p>
          <a:p>
            <a:pPr marL="0" indent="0" algn="l" rtl="0" fontAlgn="base">
              <a:buNone/>
            </a:pPr>
            <a:r>
              <a:rPr lang="nb-NO" sz="2000" b="1" i="0" dirty="0">
                <a:effectLst/>
                <a:latin typeface="Calibri Light" panose="020F0302020204030204" pitchFamily="34" charset="0"/>
              </a:rPr>
              <a:t>Rutiner for turer og trafikksikkerhet </a:t>
            </a:r>
            <a:endParaRPr lang="nb-NO" sz="2000" b="1" i="0" dirty="0">
              <a:effectLst/>
              <a:latin typeface="Segoe UI" panose="020B0502040204020203" pitchFamily="34" charset="0"/>
            </a:endParaRP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Alltid med førstehjelpspute, telefon og telefonliste </a:t>
            </a:r>
          </a:p>
          <a:p>
            <a:pPr algn="l" rtl="0" fontAlgn="base">
              <a:lnSpc>
                <a:spcPct val="160000"/>
              </a:lnSpc>
              <a:buFont typeface="Arial" panose="020B0604020202020204" pitchFamily="34" charset="0"/>
              <a:buChar char="•"/>
            </a:pPr>
            <a:r>
              <a:rPr lang="nb-NO" sz="1400" b="0" i="0" dirty="0">
                <a:solidFill>
                  <a:srgbClr val="000000"/>
                </a:solidFill>
                <a:effectLst/>
                <a:latin typeface="Calibri" panose="020F0502020204030204" pitchFamily="34" charset="0"/>
              </a:rPr>
              <a:t>Godkjente stoler som hvert barn tar med seg hjemmefra ved evt. biltur. Det samme gjelder redningsvester. Foreldre må skriftlig ha godkjent at deres barn kan fraktes i bil, båt eller buss. Dette gjelder for hver enkelt tur og på eget skjema.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Barn/voksen skal alltid være synlige for hverandre på turen.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Barnehagen har egen parkeringsplass for foreldres og ansattes biler i god avstand fra barnehageområdet.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Vi har informasjon om trafikksikkerhet på høstens foreldremøte.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Vi bruker refleksvester på turer utenfor barnehageområdet.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Vi har årlig tema der trafikkopplæring står i fokus.                                                                       </a:t>
            </a:r>
          </a:p>
          <a:p>
            <a:pPr algn="l" rtl="0" fontAlgn="base">
              <a:buFont typeface="Arial" panose="020B0604020202020204" pitchFamily="34" charset="0"/>
              <a:buChar char="•"/>
            </a:pPr>
            <a:r>
              <a:rPr lang="nb-NO" sz="1400" b="0" i="0" dirty="0">
                <a:solidFill>
                  <a:srgbClr val="000000"/>
                </a:solidFill>
                <a:effectLst/>
                <a:latin typeface="Calibri" panose="020F0502020204030204" pitchFamily="34" charset="0"/>
              </a:rPr>
              <a:t>Vi øver på trafikkregler når vi ferdes langs veien. </a:t>
            </a:r>
          </a:p>
          <a:p>
            <a:pPr marL="0" indent="0" algn="l" rtl="0" fontAlgn="base">
              <a:buNone/>
            </a:pPr>
            <a:endParaRPr lang="nb-NO" sz="1400" b="0" i="0" dirty="0">
              <a:solidFill>
                <a:srgbClr val="000000"/>
              </a:solidFill>
              <a:effectLst/>
              <a:latin typeface="Calibri" panose="020F0502020204030204" pitchFamily="34" charset="0"/>
            </a:endParaRPr>
          </a:p>
        </p:txBody>
      </p:sp>
      <p:sp>
        <p:nvSpPr>
          <p:cNvPr id="4" name="Plassholder for lysbildenummer 3">
            <a:extLst>
              <a:ext uri="{FF2B5EF4-FFF2-40B4-BE49-F238E27FC236}">
                <a16:creationId xmlns:a16="http://schemas.microsoft.com/office/drawing/2014/main" id="{A4E96F24-4993-E6A6-0634-B70AA7F18ABF}"/>
              </a:ext>
            </a:extLst>
          </p:cNvPr>
          <p:cNvSpPr>
            <a:spLocks noGrp="1"/>
          </p:cNvSpPr>
          <p:nvPr>
            <p:ph type="sldNum" sz="quarter" idx="12"/>
          </p:nvPr>
        </p:nvSpPr>
        <p:spPr/>
        <p:txBody>
          <a:bodyPr/>
          <a:lstStyle/>
          <a:p>
            <a:fld id="{3D637016-104A-45BD-A81C-CD5BFD6FA7E4}" type="slidenum">
              <a:rPr lang="nb-NO" smtClean="0"/>
              <a:t>12</a:t>
            </a:fld>
            <a:endParaRPr lang="nb-NO"/>
          </a:p>
        </p:txBody>
      </p:sp>
      <p:pic>
        <p:nvPicPr>
          <p:cNvPr id="10242" name="Picture 2" descr="Et bilde som inneholder beholder&#10;&#10;Automatisk generert beskrivelse">
            <a:extLst>
              <a:ext uri="{FF2B5EF4-FFF2-40B4-BE49-F238E27FC236}">
                <a16:creationId xmlns:a16="http://schemas.microsoft.com/office/drawing/2014/main" id="{2B7B8CEA-5D09-9CB3-8CD9-0FD9235E5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0785" y="2069420"/>
            <a:ext cx="23622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1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381B119-E9C1-3F76-7836-BD04330E798D}"/>
              </a:ext>
            </a:extLst>
          </p:cNvPr>
          <p:cNvSpPr>
            <a:spLocks noGrp="1"/>
          </p:cNvSpPr>
          <p:nvPr>
            <p:ph idx="1"/>
          </p:nvPr>
        </p:nvSpPr>
        <p:spPr>
          <a:xfrm>
            <a:off x="504371" y="348343"/>
            <a:ext cx="11426372" cy="5936343"/>
          </a:xfrm>
        </p:spPr>
        <p:txBody>
          <a:bodyPr numCol="2">
            <a:normAutofit fontScale="25000" lnSpcReduction="20000"/>
          </a:bodyPr>
          <a:lstStyle/>
          <a:p>
            <a:pPr marL="0" indent="0" algn="l" rtl="0" fontAlgn="base">
              <a:lnSpc>
                <a:spcPct val="170000"/>
              </a:lnSpc>
              <a:buNone/>
            </a:pPr>
            <a:r>
              <a:rPr lang="nb-NO" sz="8000" i="0" dirty="0">
                <a:effectLst/>
              </a:rPr>
              <a:t>Viktige områder i barnehagehverdagen</a:t>
            </a:r>
            <a:br>
              <a:rPr lang="nb-NO" sz="2500" dirty="0">
                <a:solidFill>
                  <a:srgbClr val="2E74B5"/>
                </a:solidFill>
              </a:rPr>
            </a:br>
            <a:br>
              <a:rPr lang="nb-NO" sz="5600" dirty="0">
                <a:solidFill>
                  <a:srgbClr val="2E74B5"/>
                </a:solidFill>
              </a:rPr>
            </a:br>
            <a:r>
              <a:rPr lang="nb-NO" sz="5600" b="1" i="0" dirty="0">
                <a:effectLst/>
              </a:rPr>
              <a:t>Allsidige leke –og aktivitetsmuligheter </a:t>
            </a:r>
          </a:p>
          <a:p>
            <a:pPr marL="0" indent="0" algn="l" rtl="0" fontAlgn="base">
              <a:lnSpc>
                <a:spcPct val="170000"/>
              </a:lnSpc>
              <a:buNone/>
            </a:pPr>
            <a:r>
              <a:rPr lang="nb-NO" sz="5600" b="0" i="0" dirty="0">
                <a:solidFill>
                  <a:srgbClr val="000000"/>
                </a:solidFill>
                <a:effectLst/>
              </a:rPr>
              <a:t>I barnehagen går arbeid, lek og læring hånd i hånd. Barnehagebarnet leker når det arbeider og arbeider når det leker og lærer i begge sammenhenger. </a:t>
            </a:r>
          </a:p>
          <a:p>
            <a:pPr marL="0" indent="0" algn="l" rtl="0" fontAlgn="base">
              <a:lnSpc>
                <a:spcPct val="170000"/>
              </a:lnSpc>
              <a:buNone/>
            </a:pPr>
            <a:r>
              <a:rPr lang="nb-NO" sz="5600" b="0" i="0" dirty="0">
                <a:solidFill>
                  <a:srgbClr val="000000"/>
                </a:solidFill>
                <a:effectLst/>
              </a:rPr>
              <a:t>I barnehagepedagogikken er imidlertid leken den sentrale virksomheten. Både arbeid og læring er underordnet og innordnet i leken. </a:t>
            </a:r>
            <a:br>
              <a:rPr lang="nb-NO" sz="5600" b="0" i="0" dirty="0">
                <a:solidFill>
                  <a:srgbClr val="000000"/>
                </a:solidFill>
                <a:effectLst/>
              </a:rPr>
            </a:br>
            <a:r>
              <a:rPr lang="nb-NO" sz="5600" b="0" i="0" dirty="0">
                <a:solidFill>
                  <a:srgbClr val="000000"/>
                </a:solidFill>
                <a:effectLst/>
              </a:rPr>
              <a:t>Barnet leker fordi det har lyst. Det vi kaller den frie leken kan derfor bare planlegges indirekte. Det gjør vi ved å sette av tid til lek og ved å tilrettelegge miljøet. Her er det viktig at miljøet er trygt, at barna har tilgang på utstyr </a:t>
            </a:r>
            <a:br>
              <a:rPr lang="nb-NO" sz="5600" b="0" i="0" dirty="0">
                <a:solidFill>
                  <a:srgbClr val="000000"/>
                </a:solidFill>
                <a:effectLst/>
              </a:rPr>
            </a:br>
            <a:r>
              <a:rPr lang="nb-NO" sz="5600" b="0" i="0" dirty="0">
                <a:solidFill>
                  <a:srgbClr val="000000"/>
                </a:solidFill>
                <a:effectLst/>
              </a:rPr>
              <a:t>og materiell og at leken har en stor og fast plass i dagsprogrammet. </a:t>
            </a:r>
          </a:p>
          <a:p>
            <a:pPr marL="0" indent="0" algn="l" rtl="0" fontAlgn="base">
              <a:lnSpc>
                <a:spcPct val="170000"/>
              </a:lnSpc>
              <a:buNone/>
            </a:pPr>
            <a:r>
              <a:rPr lang="nb-NO" sz="5600" b="0" i="0" dirty="0">
                <a:solidFill>
                  <a:srgbClr val="000000"/>
                </a:solidFill>
                <a:effectLst/>
              </a:rPr>
              <a:t>Lyttende og tilstedeværende voksne fanger opp nye behov for en utviklende lekehverdag. Man må sørger for forandringer og justeringer i det fysiske miljøet ut fra barnas interesser og hvor de har fokus. </a:t>
            </a:r>
          </a:p>
          <a:p>
            <a:pPr marL="0" indent="0" algn="l" rtl="0" fontAlgn="base">
              <a:lnSpc>
                <a:spcPct val="170000"/>
              </a:lnSpc>
              <a:buNone/>
            </a:pPr>
            <a:endParaRPr lang="nb-NO" sz="5600" dirty="0">
              <a:solidFill>
                <a:srgbClr val="000000"/>
              </a:solidFill>
            </a:endParaRPr>
          </a:p>
          <a:p>
            <a:pPr marL="0" indent="0" algn="l" rtl="0" fontAlgn="base">
              <a:lnSpc>
                <a:spcPct val="170000"/>
              </a:lnSpc>
              <a:buNone/>
            </a:pPr>
            <a:endParaRPr lang="nb-NO" sz="5600" dirty="0">
              <a:solidFill>
                <a:srgbClr val="000000"/>
              </a:solidFill>
            </a:endParaRPr>
          </a:p>
          <a:p>
            <a:pPr marL="0" indent="0" fontAlgn="base">
              <a:lnSpc>
                <a:spcPct val="170000"/>
              </a:lnSpc>
              <a:buNone/>
            </a:pPr>
            <a:r>
              <a:rPr lang="nb-NO" sz="5600" b="1" i="0" dirty="0">
                <a:effectLst/>
              </a:rPr>
              <a:t>Omsorg </a:t>
            </a:r>
            <a:br>
              <a:rPr lang="nb-NO" sz="5600" b="0" i="0" dirty="0">
                <a:solidFill>
                  <a:srgbClr val="2E74B5"/>
                </a:solidFill>
                <a:effectLst/>
              </a:rPr>
            </a:br>
            <a:r>
              <a:rPr lang="nb-NO" sz="5600" b="0" i="0" dirty="0">
                <a:solidFill>
                  <a:srgbClr val="000000"/>
                </a:solidFill>
                <a:effectLst/>
              </a:rPr>
              <a:t>Barna skal kunne gi og vise omsorg. Dette forutsetter at de opplever omsorg også i barnehagen.</a:t>
            </a:r>
            <a:r>
              <a:rPr lang="nb-NO" sz="5600" b="0" i="0" u="sng" dirty="0">
                <a:solidFill>
                  <a:srgbClr val="000000"/>
                </a:solidFill>
                <a:effectLst/>
              </a:rPr>
              <a:t> </a:t>
            </a:r>
            <a:r>
              <a:rPr lang="nb-NO" sz="5600" b="0" i="0" dirty="0">
                <a:solidFill>
                  <a:srgbClr val="000000"/>
                </a:solidFill>
                <a:effectLst/>
              </a:rPr>
              <a:t> </a:t>
            </a:r>
            <a:br>
              <a:rPr lang="nb-NO" sz="5600" b="0" i="0" dirty="0">
                <a:solidFill>
                  <a:srgbClr val="000000"/>
                </a:solidFill>
                <a:effectLst/>
              </a:rPr>
            </a:br>
            <a:r>
              <a:rPr lang="nb-NO" sz="5600" b="0" i="0" dirty="0">
                <a:solidFill>
                  <a:srgbClr val="000000"/>
                </a:solidFill>
                <a:effectLst/>
              </a:rPr>
              <a:t>Individuell omsorg i barnehagen vil konkret innebære: </a:t>
            </a:r>
            <a:br>
              <a:rPr lang="nb-NO" sz="5600" b="0" i="0" dirty="0">
                <a:solidFill>
                  <a:srgbClr val="000000"/>
                </a:solidFill>
                <a:effectLst/>
              </a:rPr>
            </a:br>
            <a:r>
              <a:rPr lang="nb-NO" sz="5600" b="0" i="0" dirty="0">
                <a:solidFill>
                  <a:srgbClr val="000000"/>
                </a:solidFill>
                <a:effectLst/>
              </a:rPr>
              <a:t>- Voksne og barn bryr seg om hverandre </a:t>
            </a:r>
            <a:br>
              <a:rPr lang="nb-NO" sz="5600" b="0" i="0" dirty="0">
                <a:solidFill>
                  <a:srgbClr val="000000"/>
                </a:solidFill>
                <a:effectLst/>
              </a:rPr>
            </a:br>
            <a:r>
              <a:rPr lang="nb-NO" sz="5600" b="0" i="0" dirty="0">
                <a:solidFill>
                  <a:srgbClr val="000000"/>
                </a:solidFill>
                <a:effectLst/>
              </a:rPr>
              <a:t>- Barnet møter anerkjennelse og respekt for den de er og det føler seg sett og verdsatt. </a:t>
            </a:r>
            <a:br>
              <a:rPr lang="nb-NO" sz="5600" b="0" i="0" dirty="0">
                <a:solidFill>
                  <a:srgbClr val="000000"/>
                </a:solidFill>
                <a:effectLst/>
              </a:rPr>
            </a:br>
            <a:r>
              <a:rPr lang="nb-NO" sz="5600" b="0" i="0" dirty="0">
                <a:solidFill>
                  <a:srgbClr val="000000"/>
                </a:solidFill>
                <a:effectLst/>
              </a:rPr>
              <a:t>- Det hersker trygge og aksepterende forhold. </a:t>
            </a:r>
            <a:br>
              <a:rPr lang="nb-NO" sz="5600" b="0" i="0" dirty="0">
                <a:solidFill>
                  <a:srgbClr val="000000"/>
                </a:solidFill>
                <a:effectLst/>
              </a:rPr>
            </a:br>
            <a:r>
              <a:rPr lang="nb-NO" sz="5600" b="0" i="0" dirty="0">
                <a:solidFill>
                  <a:srgbClr val="000000"/>
                </a:solidFill>
                <a:effectLst/>
              </a:rPr>
              <a:t>- Barnets helse og fysiske velvære blir tatt vare på. </a:t>
            </a:r>
            <a:br>
              <a:rPr lang="nb-NO" sz="5600" b="0" i="0" dirty="0">
                <a:solidFill>
                  <a:srgbClr val="000000"/>
                </a:solidFill>
                <a:effectLst/>
              </a:rPr>
            </a:br>
            <a:r>
              <a:rPr lang="nb-NO" sz="5600" b="0" i="0" dirty="0">
                <a:solidFill>
                  <a:srgbClr val="000000"/>
                </a:solidFill>
                <a:effectLst/>
              </a:rPr>
              <a:t>- Barnet skal føle nærhet og beskyttelse. </a:t>
            </a:r>
            <a:br>
              <a:rPr lang="nb-NO" sz="5600" b="0" i="0" dirty="0">
                <a:solidFill>
                  <a:srgbClr val="000000"/>
                </a:solidFill>
                <a:effectLst/>
              </a:rPr>
            </a:br>
            <a:r>
              <a:rPr lang="nb-NO" sz="5600" b="0" i="0" dirty="0">
                <a:solidFill>
                  <a:srgbClr val="000000"/>
                </a:solidFill>
                <a:effectLst/>
              </a:rPr>
              <a:t>- Gruppevis omsorg innebærer at: </a:t>
            </a:r>
            <a:br>
              <a:rPr lang="nb-NO" sz="5600" b="0" i="0" dirty="0">
                <a:solidFill>
                  <a:srgbClr val="000000"/>
                </a:solidFill>
                <a:effectLst/>
              </a:rPr>
            </a:br>
            <a:r>
              <a:rPr lang="nb-NO" sz="5600" b="0" i="0" dirty="0">
                <a:solidFill>
                  <a:srgbClr val="000000"/>
                </a:solidFill>
                <a:effectLst/>
              </a:rPr>
              <a:t>Barna får oppleve fellesskap og tilhørighet utenfor familien </a:t>
            </a:r>
            <a:br>
              <a:rPr lang="nb-NO" sz="5600" b="0" i="0" dirty="0">
                <a:solidFill>
                  <a:srgbClr val="000000"/>
                </a:solidFill>
                <a:effectLst/>
              </a:rPr>
            </a:br>
            <a:r>
              <a:rPr lang="nb-NO" sz="5600" b="0" i="0" dirty="0">
                <a:solidFill>
                  <a:srgbClr val="000000"/>
                </a:solidFill>
                <a:effectLst/>
              </a:rPr>
              <a:t>De opplever felles ansvar for daglige oppgaver og får følelse av barnehagen som «deres» </a:t>
            </a:r>
            <a:br>
              <a:rPr lang="nb-NO" sz="5600" b="0" i="0" dirty="0">
                <a:solidFill>
                  <a:srgbClr val="000000"/>
                </a:solidFill>
                <a:effectLst/>
              </a:rPr>
            </a:br>
            <a:r>
              <a:rPr lang="nb-NO" sz="5600" b="0" i="0" dirty="0">
                <a:solidFill>
                  <a:srgbClr val="000000"/>
                </a:solidFill>
                <a:effectLst/>
              </a:rPr>
              <a:t>De kan glede seg over felles opplevelser </a:t>
            </a:r>
            <a:br>
              <a:rPr lang="nb-NO" sz="5600" b="0" i="0" dirty="0">
                <a:solidFill>
                  <a:srgbClr val="000000"/>
                </a:solidFill>
                <a:effectLst/>
              </a:rPr>
            </a:br>
            <a:r>
              <a:rPr lang="nb-NO" sz="5600" b="0" i="0" dirty="0">
                <a:solidFill>
                  <a:srgbClr val="000000"/>
                </a:solidFill>
                <a:effectLst/>
              </a:rPr>
              <a:t>Barna trenger hjelp til å engasjere seg i fellesskapet og til å løse konflikter på en konstruktiv måte. </a:t>
            </a:r>
          </a:p>
          <a:p>
            <a:endParaRPr lang="nb-NO" dirty="0"/>
          </a:p>
        </p:txBody>
      </p:sp>
      <p:sp>
        <p:nvSpPr>
          <p:cNvPr id="4" name="Plassholder for lysbildenummer 3">
            <a:extLst>
              <a:ext uri="{FF2B5EF4-FFF2-40B4-BE49-F238E27FC236}">
                <a16:creationId xmlns:a16="http://schemas.microsoft.com/office/drawing/2014/main" id="{A2119335-AD15-65A3-13BA-19024C57703A}"/>
              </a:ext>
            </a:extLst>
          </p:cNvPr>
          <p:cNvSpPr>
            <a:spLocks noGrp="1"/>
          </p:cNvSpPr>
          <p:nvPr>
            <p:ph type="sldNum" sz="quarter" idx="12"/>
          </p:nvPr>
        </p:nvSpPr>
        <p:spPr/>
        <p:txBody>
          <a:bodyPr/>
          <a:lstStyle/>
          <a:p>
            <a:fld id="{3D637016-104A-45BD-A81C-CD5BFD6FA7E4}" type="slidenum">
              <a:rPr lang="nb-NO" smtClean="0"/>
              <a:t>13</a:t>
            </a:fld>
            <a:endParaRPr lang="nb-NO"/>
          </a:p>
        </p:txBody>
      </p:sp>
    </p:spTree>
    <p:extLst>
      <p:ext uri="{BB962C8B-B14F-4D97-AF65-F5344CB8AC3E}">
        <p14:creationId xmlns:p14="http://schemas.microsoft.com/office/powerpoint/2010/main" val="289965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BA7D80-BDFA-46C2-B20E-B2FE2F8919C8}"/>
              </a:ext>
            </a:extLst>
          </p:cNvPr>
          <p:cNvSpPr>
            <a:spLocks noGrp="1"/>
          </p:cNvSpPr>
          <p:nvPr>
            <p:ph idx="1"/>
          </p:nvPr>
        </p:nvSpPr>
        <p:spPr>
          <a:xfrm>
            <a:off x="838200" y="428171"/>
            <a:ext cx="10515600" cy="5748792"/>
          </a:xfrm>
        </p:spPr>
        <p:txBody>
          <a:bodyPr>
            <a:normAutofit/>
          </a:bodyPr>
          <a:lstStyle/>
          <a:p>
            <a:pPr marL="0" indent="0" algn="l" rtl="0" fontAlgn="base">
              <a:lnSpc>
                <a:spcPct val="150000"/>
              </a:lnSpc>
              <a:buNone/>
            </a:pPr>
            <a:r>
              <a:rPr lang="nb-NO" sz="2000" b="1" i="0" dirty="0">
                <a:effectLst/>
              </a:rPr>
              <a:t>Normer og verdier </a:t>
            </a:r>
          </a:p>
          <a:p>
            <a:pPr marL="0" indent="0" algn="l" rtl="0" fontAlgn="base">
              <a:lnSpc>
                <a:spcPct val="150000"/>
              </a:lnSpc>
              <a:buNone/>
            </a:pPr>
            <a:r>
              <a:rPr lang="nb-NO" sz="1400" b="0" i="0" dirty="0">
                <a:solidFill>
                  <a:srgbClr val="000000"/>
                </a:solidFill>
                <a:effectLst/>
              </a:rPr>
              <a:t>I barnehageloven § 1 (Formål) står det: Barnehagen skal bygge på grunnleggende verdier i kristen og humanistisk arv og tradisjon, slik som respekt for menneskeverdet og naturen, på åndsfrihet, nestekjærlighet, tilgivelse, likeverd og solidaritet, verdier som kommer til uttrykk i ulike religioner og livssyn og som er forankret i menneskerettighetene. </a:t>
            </a:r>
          </a:p>
          <a:p>
            <a:pPr marL="0" indent="0" algn="l" rtl="0" fontAlgn="base">
              <a:lnSpc>
                <a:spcPct val="150000"/>
              </a:lnSpc>
              <a:buNone/>
            </a:pPr>
            <a:r>
              <a:rPr lang="nb-NO" sz="1400" b="0" i="0" dirty="0">
                <a:solidFill>
                  <a:srgbClr val="000000"/>
                </a:solidFill>
                <a:effectLst/>
              </a:rPr>
              <a:t>I barnehagen samles de ulike verdier/normer barna har med seg hjemmefra. Direkte tro- og lærespørsmål er det hjemmets oppgave å formidle. Barnehagen skal vise respekt for de holdninger og trosretninger barna har med seg til barnehagen og deres kulturelle bakgrunn.  </a:t>
            </a:r>
            <a:br>
              <a:rPr lang="nb-NO" sz="1400" b="0" i="0" dirty="0">
                <a:solidFill>
                  <a:srgbClr val="000000"/>
                </a:solidFill>
                <a:effectLst/>
              </a:rPr>
            </a:br>
            <a:r>
              <a:rPr lang="nb-NO" sz="1400" b="0" i="0" dirty="0">
                <a:solidFill>
                  <a:srgbClr val="000000"/>
                </a:solidFill>
                <a:effectLst/>
              </a:rPr>
              <a:t>De kristne høytider markeres i barnehagen og barna skal lære hva de ulike høytidene står for. De skal også få kjennskap til tradisjoner og merkedager/høytider som er representert fra andre kulturer i barnehagen. Fellesskap, toleranse og likeverd er verdier som står sentralt i arbeid med barn. De skal lære å se, verdsette og respektere hverandre slik de er. De skal få oppleve at de er en del av gruppa og at de blir akseptert utfra eget ståsted og de forutsetninger de har. </a:t>
            </a:r>
          </a:p>
          <a:p>
            <a:pPr marL="0" indent="0">
              <a:lnSpc>
                <a:spcPct val="150000"/>
              </a:lnSpc>
              <a:buNone/>
            </a:pPr>
            <a:endParaRPr lang="nb-NO" sz="1400" dirty="0"/>
          </a:p>
        </p:txBody>
      </p:sp>
      <p:sp>
        <p:nvSpPr>
          <p:cNvPr id="4" name="Plassholder for lysbildenummer 3">
            <a:extLst>
              <a:ext uri="{FF2B5EF4-FFF2-40B4-BE49-F238E27FC236}">
                <a16:creationId xmlns:a16="http://schemas.microsoft.com/office/drawing/2014/main" id="{1338714F-2A67-DD94-5405-903BEC1959C2}"/>
              </a:ext>
            </a:extLst>
          </p:cNvPr>
          <p:cNvSpPr>
            <a:spLocks noGrp="1"/>
          </p:cNvSpPr>
          <p:nvPr>
            <p:ph type="sldNum" sz="quarter" idx="12"/>
          </p:nvPr>
        </p:nvSpPr>
        <p:spPr/>
        <p:txBody>
          <a:bodyPr/>
          <a:lstStyle/>
          <a:p>
            <a:fld id="{3D637016-104A-45BD-A81C-CD5BFD6FA7E4}" type="slidenum">
              <a:rPr lang="nb-NO" smtClean="0"/>
              <a:t>14</a:t>
            </a:fld>
            <a:endParaRPr lang="nb-NO"/>
          </a:p>
        </p:txBody>
      </p:sp>
      <p:pic>
        <p:nvPicPr>
          <p:cNvPr id="11266" name="Picture 2" descr="Et bilde som inneholder tekst, dukke, leke, utklipp&#10;&#10;Automatisk generert beskrivelse">
            <a:extLst>
              <a:ext uri="{FF2B5EF4-FFF2-40B4-BE49-F238E27FC236}">
                <a16:creationId xmlns:a16="http://schemas.microsoft.com/office/drawing/2014/main" id="{EFDF719D-C58E-CF7A-7C0A-BAEA0D64D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046" y="4424900"/>
            <a:ext cx="3781059" cy="193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6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0ED3352-F06B-C37C-D204-207C6612C265}"/>
              </a:ext>
            </a:extLst>
          </p:cNvPr>
          <p:cNvSpPr>
            <a:spLocks noGrp="1"/>
          </p:cNvSpPr>
          <p:nvPr>
            <p:ph idx="1"/>
          </p:nvPr>
        </p:nvSpPr>
        <p:spPr>
          <a:xfrm>
            <a:off x="838200" y="785446"/>
            <a:ext cx="10515600" cy="5391517"/>
          </a:xfrm>
        </p:spPr>
        <p:txBody>
          <a:bodyPr>
            <a:normAutofit/>
          </a:bodyPr>
          <a:lstStyle/>
          <a:p>
            <a:pPr marL="0" indent="0">
              <a:lnSpc>
                <a:spcPct val="150000"/>
              </a:lnSpc>
              <a:buNone/>
            </a:pPr>
            <a:r>
              <a:rPr lang="nb-NO" sz="2000" b="0" i="0" dirty="0">
                <a:solidFill>
                  <a:srgbClr val="2E74B5"/>
                </a:solidFill>
                <a:effectLst/>
              </a:rPr>
              <a:t>Arbeid for å forebygge vold og seksuelle overgrep </a:t>
            </a:r>
          </a:p>
          <a:p>
            <a:pPr marL="0" indent="0" algn="l" rtl="0" fontAlgn="base">
              <a:lnSpc>
                <a:spcPct val="150000"/>
              </a:lnSpc>
              <a:buNone/>
            </a:pPr>
            <a:r>
              <a:rPr lang="nb-NO" sz="1400" b="1" i="0" dirty="0" err="1">
                <a:solidFill>
                  <a:srgbClr val="2E74B5"/>
                </a:solidFill>
                <a:effectLst/>
              </a:rPr>
              <a:t>Oaggi</a:t>
            </a:r>
            <a:r>
              <a:rPr lang="nb-NO" sz="1400" b="1" i="0" dirty="0">
                <a:solidFill>
                  <a:srgbClr val="2E74B5"/>
                </a:solidFill>
                <a:effectLst/>
              </a:rPr>
              <a:t> </a:t>
            </a:r>
            <a:r>
              <a:rPr lang="nb-NO" sz="1400" b="1" i="0" dirty="0" err="1">
                <a:solidFill>
                  <a:srgbClr val="2E74B5"/>
                </a:solidFill>
                <a:effectLst/>
              </a:rPr>
              <a:t>Muv</a:t>
            </a:r>
            <a:r>
              <a:rPr lang="nb-NO" sz="1400" b="1" i="0" dirty="0">
                <a:solidFill>
                  <a:srgbClr val="2E74B5"/>
                </a:solidFill>
                <a:effectLst/>
              </a:rPr>
              <a:t> – Gjør meg trygg</a:t>
            </a:r>
          </a:p>
          <a:p>
            <a:pPr algn="l" rtl="0" fontAlgn="base">
              <a:lnSpc>
                <a:spcPct val="150000"/>
              </a:lnSpc>
            </a:pPr>
            <a:r>
              <a:rPr lang="nb-NO" sz="1400" b="0" i="0" dirty="0">
                <a:solidFill>
                  <a:srgbClr val="000000"/>
                </a:solidFill>
                <a:effectLst/>
              </a:rPr>
              <a:t> Plan for arbeidet mot seksuelle overgrep og vold for helsestasjonen, barnehagene og skolene i Hamarøy kommune. </a:t>
            </a:r>
            <a:br>
              <a:rPr lang="nb-NO" sz="1400" b="0" i="0" dirty="0">
                <a:solidFill>
                  <a:srgbClr val="000000"/>
                </a:solidFill>
                <a:effectLst/>
              </a:rPr>
            </a:br>
            <a:r>
              <a:rPr lang="nb-NO" sz="1400" b="0" i="0" dirty="0">
                <a:solidFill>
                  <a:srgbClr val="000000"/>
                </a:solidFill>
                <a:effectLst/>
              </a:rPr>
              <a:t>Arbeidet organiseres som deltema med progresjon i innhold over 3 år. </a:t>
            </a:r>
          </a:p>
          <a:p>
            <a:pPr algn="l" rtl="0" fontAlgn="base">
              <a:lnSpc>
                <a:spcPct val="150000"/>
              </a:lnSpc>
              <a:buFont typeface="Arial" panose="020B0604020202020204" pitchFamily="34" charset="0"/>
              <a:buChar char="•"/>
            </a:pPr>
            <a:r>
              <a:rPr lang="nb-NO" sz="1400" b="0" i="0" dirty="0">
                <a:solidFill>
                  <a:srgbClr val="000000"/>
                </a:solidFill>
                <a:effectLst/>
              </a:rPr>
              <a:t>Utvikle barnas begreper og positivt forhold til egen kropp og følelser </a:t>
            </a:r>
          </a:p>
          <a:p>
            <a:pPr algn="l" rtl="0" fontAlgn="base">
              <a:lnSpc>
                <a:spcPct val="150000"/>
              </a:lnSpc>
              <a:buFont typeface="Arial" panose="020B0604020202020204" pitchFamily="34" charset="0"/>
              <a:buChar char="•"/>
            </a:pPr>
            <a:r>
              <a:rPr lang="nb-NO" sz="1400" b="0" i="0" dirty="0">
                <a:solidFill>
                  <a:srgbClr val="000000"/>
                </a:solidFill>
                <a:effectLst/>
              </a:rPr>
              <a:t>Utvikle barnas holdninger og evne til å sette grenser for egen kropp </a:t>
            </a:r>
          </a:p>
          <a:p>
            <a:pPr algn="l" rtl="0" fontAlgn="base">
              <a:lnSpc>
                <a:spcPct val="150000"/>
              </a:lnSpc>
              <a:buFont typeface="Arial" panose="020B0604020202020204" pitchFamily="34" charset="0"/>
              <a:buChar char="•"/>
            </a:pPr>
            <a:r>
              <a:rPr lang="nb-NO" sz="1400" b="0" i="0" dirty="0">
                <a:solidFill>
                  <a:srgbClr val="000000"/>
                </a:solidFill>
                <a:effectLst/>
              </a:rPr>
              <a:t>Skape holdninger til hva som er akseptable /uakseptable hemmeligheter og berøringer. </a:t>
            </a:r>
          </a:p>
          <a:p>
            <a:pPr algn="l" rtl="0" fontAlgn="base">
              <a:lnSpc>
                <a:spcPct val="150000"/>
              </a:lnSpc>
              <a:buFont typeface="Arial" panose="020B0604020202020204" pitchFamily="34" charset="0"/>
              <a:buChar char="•"/>
            </a:pPr>
            <a:r>
              <a:rPr lang="nb-NO" sz="1400" b="0" i="0" dirty="0">
                <a:solidFill>
                  <a:srgbClr val="000000"/>
                </a:solidFill>
                <a:effectLst/>
              </a:rPr>
              <a:t>Gi barna handlingsstrategier for hva de bør gjøre om de eller noen de kjenner havner i vanskelige situasjoner. </a:t>
            </a:r>
          </a:p>
          <a:p>
            <a:pPr algn="l" rtl="0" fontAlgn="base">
              <a:lnSpc>
                <a:spcPct val="150000"/>
              </a:lnSpc>
              <a:buFont typeface="Arial" panose="020B0604020202020204" pitchFamily="34" charset="0"/>
              <a:buChar char="•"/>
            </a:pPr>
            <a:r>
              <a:rPr lang="nb-NO" sz="1400" b="0" i="0" dirty="0">
                <a:solidFill>
                  <a:srgbClr val="000000"/>
                </a:solidFill>
                <a:effectLst/>
              </a:rPr>
              <a:t>Gi kunnskap. </a:t>
            </a:r>
          </a:p>
          <a:p>
            <a:pPr algn="l" rtl="0" fontAlgn="base">
              <a:lnSpc>
                <a:spcPct val="150000"/>
              </a:lnSpc>
            </a:pPr>
            <a:r>
              <a:rPr lang="nb-NO" sz="1400" b="0" i="0" dirty="0">
                <a:solidFill>
                  <a:srgbClr val="000000"/>
                </a:solidFill>
                <a:effectLst/>
              </a:rPr>
              <a:t>Dette er et forebyggende arbeid og skal fortsette kontinuerlig og bli en del av andre temaer og områder i barnehagehverdagen. Det er også en grunnleggende og viktig del i personalarbeidet. </a:t>
            </a:r>
          </a:p>
          <a:p>
            <a:pPr marL="0" indent="0">
              <a:lnSpc>
                <a:spcPct val="150000"/>
              </a:lnSpc>
              <a:buNone/>
            </a:pPr>
            <a:endParaRPr lang="nb-NO" sz="1400" dirty="0"/>
          </a:p>
        </p:txBody>
      </p:sp>
      <p:sp>
        <p:nvSpPr>
          <p:cNvPr id="4" name="Plassholder for lysbildenummer 3">
            <a:extLst>
              <a:ext uri="{FF2B5EF4-FFF2-40B4-BE49-F238E27FC236}">
                <a16:creationId xmlns:a16="http://schemas.microsoft.com/office/drawing/2014/main" id="{E4ED1368-9177-CC05-5601-B9C42EADFB1C}"/>
              </a:ext>
            </a:extLst>
          </p:cNvPr>
          <p:cNvSpPr>
            <a:spLocks noGrp="1"/>
          </p:cNvSpPr>
          <p:nvPr>
            <p:ph type="sldNum" sz="quarter" idx="12"/>
          </p:nvPr>
        </p:nvSpPr>
        <p:spPr/>
        <p:txBody>
          <a:bodyPr/>
          <a:lstStyle/>
          <a:p>
            <a:fld id="{3D637016-104A-45BD-A81C-CD5BFD6FA7E4}" type="slidenum">
              <a:rPr lang="nb-NO" smtClean="0"/>
              <a:t>15</a:t>
            </a:fld>
            <a:endParaRPr lang="nb-NO"/>
          </a:p>
        </p:txBody>
      </p:sp>
    </p:spTree>
    <p:extLst>
      <p:ext uri="{BB962C8B-B14F-4D97-AF65-F5344CB8AC3E}">
        <p14:creationId xmlns:p14="http://schemas.microsoft.com/office/powerpoint/2010/main" val="173333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85AABAC-2D06-1477-6A06-E019A72B275A}"/>
              </a:ext>
            </a:extLst>
          </p:cNvPr>
          <p:cNvSpPr>
            <a:spLocks noGrp="1"/>
          </p:cNvSpPr>
          <p:nvPr>
            <p:ph idx="1"/>
          </p:nvPr>
        </p:nvSpPr>
        <p:spPr>
          <a:xfrm>
            <a:off x="820615" y="550985"/>
            <a:ext cx="10533185" cy="5920153"/>
          </a:xfrm>
        </p:spPr>
        <p:txBody>
          <a:bodyPr>
            <a:normAutofit lnSpcReduction="10000"/>
          </a:bodyPr>
          <a:lstStyle/>
          <a:p>
            <a:pPr marL="0" indent="0" algn="l" rtl="0" fontAlgn="base">
              <a:lnSpc>
                <a:spcPct val="150000"/>
              </a:lnSpc>
              <a:buNone/>
            </a:pPr>
            <a:r>
              <a:rPr lang="nb-NO" sz="2000" b="0" i="0" dirty="0">
                <a:solidFill>
                  <a:srgbClr val="2E74B5"/>
                </a:solidFill>
                <a:effectLst/>
              </a:rPr>
              <a:t>Barnehagens læringsmiljø </a:t>
            </a:r>
          </a:p>
          <a:p>
            <a:pPr algn="l" rtl="0" fontAlgn="base">
              <a:lnSpc>
                <a:spcPct val="150000"/>
              </a:lnSpc>
            </a:pPr>
            <a:r>
              <a:rPr lang="nb-NO" sz="1400" b="0" i="0" dirty="0">
                <a:solidFill>
                  <a:srgbClr val="000000"/>
                </a:solidFill>
                <a:effectLst/>
              </a:rPr>
              <a:t>Mobbing defineres som at det er: «gjentatte negative handlinger over tid, hvor det er ubalanse i maktforholdet». Da snakkes det ikke om enkeltepisoder, men mønster som gjentar seg, utestengelse og baksnakking.  </a:t>
            </a:r>
          </a:p>
          <a:p>
            <a:pPr marL="0" indent="0" algn="l" rtl="0" fontAlgn="base">
              <a:lnSpc>
                <a:spcPct val="150000"/>
              </a:lnSpc>
              <a:buNone/>
            </a:pPr>
            <a:r>
              <a:rPr lang="nb-NO" sz="1400" b="1" i="0" dirty="0">
                <a:solidFill>
                  <a:srgbClr val="000000"/>
                </a:solidFill>
                <a:effectLst/>
              </a:rPr>
              <a:t>Tiltak: </a:t>
            </a:r>
            <a:br>
              <a:rPr lang="nb-NO" sz="1400" b="0" i="0" dirty="0">
                <a:solidFill>
                  <a:srgbClr val="000000"/>
                </a:solidFill>
                <a:effectLst/>
              </a:rPr>
            </a:br>
            <a:r>
              <a:rPr lang="nb-NO" sz="1400" b="0" i="0" dirty="0">
                <a:solidFill>
                  <a:srgbClr val="000000"/>
                </a:solidFill>
                <a:effectLst/>
              </a:rPr>
              <a:t>- Læringsmiljøprosjektet </a:t>
            </a:r>
          </a:p>
          <a:p>
            <a:pPr marL="0" indent="0" algn="l" rtl="0" fontAlgn="base">
              <a:lnSpc>
                <a:spcPct val="150000"/>
              </a:lnSpc>
              <a:buNone/>
            </a:pPr>
            <a:r>
              <a:rPr lang="nb-NO" sz="1400" b="0" i="0" dirty="0">
                <a:solidFill>
                  <a:srgbClr val="000000"/>
                </a:solidFill>
                <a:effectLst/>
              </a:rPr>
              <a:t>- Oppmerksomme, tydelige og tilstedeværende voksne. </a:t>
            </a:r>
            <a:r>
              <a:rPr lang="nb-NO" sz="1400" b="0" i="0" u="sng" dirty="0">
                <a:solidFill>
                  <a:srgbClr val="000000"/>
                </a:solidFill>
                <a:effectLst/>
              </a:rPr>
              <a:t>Alltid </a:t>
            </a:r>
            <a:r>
              <a:rPr lang="nb-NO" sz="1400" b="0" i="0" dirty="0">
                <a:solidFill>
                  <a:srgbClr val="000000"/>
                </a:solidFill>
                <a:effectLst/>
              </a:rPr>
              <a:t>de voksnes ansvar, for å se og for å forebygge. </a:t>
            </a:r>
          </a:p>
          <a:p>
            <a:pPr marL="0" indent="0" algn="l" rtl="0" fontAlgn="base">
              <a:lnSpc>
                <a:spcPct val="150000"/>
              </a:lnSpc>
              <a:buNone/>
            </a:pPr>
            <a:r>
              <a:rPr lang="nb-NO" sz="1400" b="0" i="0" dirty="0">
                <a:solidFill>
                  <a:srgbClr val="000000"/>
                </a:solidFill>
                <a:effectLst/>
              </a:rPr>
              <a:t>- Tett på i lek, uten å ødelegge leken </a:t>
            </a:r>
          </a:p>
          <a:p>
            <a:pPr marL="0" indent="0" algn="l" rtl="0" fontAlgn="base">
              <a:lnSpc>
                <a:spcPct val="150000"/>
              </a:lnSpc>
              <a:buNone/>
            </a:pPr>
            <a:r>
              <a:rPr lang="nb-NO" sz="1400" b="0" i="0" dirty="0">
                <a:solidFill>
                  <a:srgbClr val="000000"/>
                </a:solidFill>
                <a:effectLst/>
              </a:rPr>
              <a:t>- Observasjoner rundt barn, lek og samhandling. </a:t>
            </a:r>
          </a:p>
          <a:p>
            <a:pPr marL="0" indent="0" algn="l" rtl="0" fontAlgn="base">
              <a:lnSpc>
                <a:spcPct val="150000"/>
              </a:lnSpc>
              <a:buNone/>
            </a:pPr>
            <a:r>
              <a:rPr lang="nb-NO" sz="1400" b="0" i="0" dirty="0">
                <a:solidFill>
                  <a:srgbClr val="000000"/>
                </a:solidFill>
                <a:effectLst/>
              </a:rPr>
              <a:t>- Snakke med barna, gode samtaler om hvordan vi er mot hverandre og hvordan vi ikke skal være mot hverandre. </a:t>
            </a:r>
          </a:p>
          <a:p>
            <a:pPr marL="0" indent="0" algn="l" rtl="0" fontAlgn="base">
              <a:lnSpc>
                <a:spcPct val="150000"/>
              </a:lnSpc>
              <a:buNone/>
            </a:pPr>
            <a:r>
              <a:rPr lang="nb-NO" sz="1400" b="0" i="0" dirty="0">
                <a:solidFill>
                  <a:srgbClr val="000000"/>
                </a:solidFill>
                <a:effectLst/>
              </a:rPr>
              <a:t>- Involvere foreldre der situasjonen utvikler seg </a:t>
            </a:r>
          </a:p>
          <a:p>
            <a:pPr marL="0" indent="0" algn="l" rtl="0" fontAlgn="base">
              <a:lnSpc>
                <a:spcPct val="150000"/>
              </a:lnSpc>
              <a:buNone/>
            </a:pPr>
            <a:r>
              <a:rPr lang="nb-NO" sz="1400" b="0" i="0" dirty="0">
                <a:solidFill>
                  <a:srgbClr val="000000"/>
                </a:solidFill>
                <a:effectLst/>
              </a:rPr>
              <a:t>- Arbeide med å utvikle sosiale ferdigheter. </a:t>
            </a:r>
          </a:p>
          <a:p>
            <a:pPr marL="0" indent="0" algn="l" rtl="0" fontAlgn="base">
              <a:lnSpc>
                <a:spcPct val="150000"/>
              </a:lnSpc>
              <a:buNone/>
            </a:pPr>
            <a:r>
              <a:rPr lang="nb-NO" sz="1400" b="0" i="0" dirty="0">
                <a:solidFill>
                  <a:srgbClr val="000000"/>
                </a:solidFill>
                <a:effectLst/>
              </a:rPr>
              <a:t>- Invitasjoner til bursdager og andre private tilstelninger skal ikke legges i barnas hyller med mindre alle er inkludert. </a:t>
            </a:r>
          </a:p>
          <a:p>
            <a:pPr marL="0" indent="0" algn="l" rtl="0" fontAlgn="base">
              <a:lnSpc>
                <a:spcPct val="150000"/>
              </a:lnSpc>
              <a:buNone/>
            </a:pPr>
            <a:r>
              <a:rPr lang="nb-NO" sz="1400" b="0" i="0" dirty="0">
                <a:solidFill>
                  <a:srgbClr val="000000"/>
                </a:solidFill>
                <a:effectLst/>
              </a:rPr>
              <a:t>- Personalet har deltatt i «læringsmiljøprosjektet» fra høsten 2020 og siste samling var høsten 2023. Vi vil fortsette å ha fokus på dette og videre kompetanseheving på området. </a:t>
            </a:r>
          </a:p>
          <a:p>
            <a:endParaRPr lang="nb-NO" dirty="0"/>
          </a:p>
        </p:txBody>
      </p:sp>
      <p:sp>
        <p:nvSpPr>
          <p:cNvPr id="4" name="Plassholder for lysbildenummer 3">
            <a:extLst>
              <a:ext uri="{FF2B5EF4-FFF2-40B4-BE49-F238E27FC236}">
                <a16:creationId xmlns:a16="http://schemas.microsoft.com/office/drawing/2014/main" id="{DD35C92F-7DA9-D478-921D-7C489ECE714C}"/>
              </a:ext>
            </a:extLst>
          </p:cNvPr>
          <p:cNvSpPr>
            <a:spLocks noGrp="1"/>
          </p:cNvSpPr>
          <p:nvPr>
            <p:ph type="sldNum" sz="quarter" idx="12"/>
          </p:nvPr>
        </p:nvSpPr>
        <p:spPr/>
        <p:txBody>
          <a:bodyPr/>
          <a:lstStyle/>
          <a:p>
            <a:fld id="{3D637016-104A-45BD-A81C-CD5BFD6FA7E4}" type="slidenum">
              <a:rPr lang="nb-NO" smtClean="0"/>
              <a:t>16</a:t>
            </a:fld>
            <a:endParaRPr lang="nb-NO"/>
          </a:p>
        </p:txBody>
      </p:sp>
      <p:pic>
        <p:nvPicPr>
          <p:cNvPr id="12290" name="Picture 2">
            <a:extLst>
              <a:ext uri="{FF2B5EF4-FFF2-40B4-BE49-F238E27FC236}">
                <a16:creationId xmlns:a16="http://schemas.microsoft.com/office/drawing/2014/main" id="{F431E490-F54E-66AA-3BE9-32E2CC807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435" y="2444628"/>
            <a:ext cx="18859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4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9059426-5772-F3BE-7468-AC285710BB91}"/>
              </a:ext>
            </a:extLst>
          </p:cNvPr>
          <p:cNvSpPr>
            <a:spLocks noGrp="1"/>
          </p:cNvSpPr>
          <p:nvPr>
            <p:ph idx="1"/>
          </p:nvPr>
        </p:nvSpPr>
        <p:spPr>
          <a:xfrm>
            <a:off x="838200" y="762000"/>
            <a:ext cx="10515600" cy="5414963"/>
          </a:xfrm>
        </p:spPr>
        <p:txBody>
          <a:bodyPr>
            <a:normAutofit/>
          </a:bodyPr>
          <a:lstStyle/>
          <a:p>
            <a:pPr marL="0" indent="0" algn="l" rtl="0" fontAlgn="base">
              <a:buNone/>
            </a:pPr>
            <a:r>
              <a:rPr lang="nb-NO" sz="2000" b="0" i="0" dirty="0">
                <a:solidFill>
                  <a:srgbClr val="2E74B5"/>
                </a:solidFill>
                <a:effectLst/>
              </a:rPr>
              <a:t>Barns utvikling </a:t>
            </a:r>
          </a:p>
          <a:p>
            <a:pPr marL="0" indent="0" algn="l" rtl="0" fontAlgn="base">
              <a:buNone/>
            </a:pPr>
            <a:r>
              <a:rPr lang="nb-NO" sz="1400" b="0" i="0" dirty="0">
                <a:solidFill>
                  <a:srgbClr val="000000"/>
                </a:solidFill>
                <a:effectLst/>
              </a:rPr>
              <a:t>Barna i barnehagen skal ha reell mulighet til å innvirke på barnehagedagens innhold. Dette sier barnehageloven §3</a:t>
            </a:r>
            <a:r>
              <a:rPr lang="nb-NO" sz="1400" b="0" i="1" dirty="0">
                <a:solidFill>
                  <a:srgbClr val="000000"/>
                </a:solidFill>
                <a:effectLst/>
              </a:rPr>
              <a:t>: Barn i barnehagen har rett til å gi uttrykk for sitt syn på barnehagens daglige virksomhet. Barn skal jevnlig få mulighet til aktiv deltakelse i planlegging og vurdering av barnehagens virksomhet. Barnets synspunkter skal tillegges vekt i samsvar med dets alder og modenhet</a:t>
            </a:r>
            <a:r>
              <a:rPr lang="nb-NO" sz="1400" b="0" i="0" dirty="0">
                <a:solidFill>
                  <a:srgbClr val="000000"/>
                </a:solidFill>
                <a:effectLst/>
              </a:rPr>
              <a:t>. </a:t>
            </a:r>
          </a:p>
          <a:p>
            <a:pPr marL="0" indent="0" algn="l" rtl="0" fontAlgn="base">
              <a:buNone/>
            </a:pPr>
            <a:r>
              <a:rPr lang="nb-NO" sz="1400" b="0" i="0" dirty="0">
                <a:solidFill>
                  <a:srgbClr val="000000"/>
                </a:solidFill>
                <a:effectLst/>
              </a:rPr>
              <a:t>Dette krever en bevisst holdning til barnets rett til selvstendige meninger og oppfatninger. Gjennom dagens gjøremål involveres barna og tas med på praktiske avgjørelser. Den voksne skal se og kjenne barnet, skape nære relasjoner, tolke den non-verbale kommunikasjonen, være lyttende og vise forståelse, veilede, støtte og hjelpe. Ikke alltid lett å gjennomføre i travel hverdag, men vi skal ha dette i tankene: </a:t>
            </a:r>
            <a:r>
              <a:rPr lang="nb-NO" sz="1400" b="0" i="1" dirty="0">
                <a:solidFill>
                  <a:srgbClr val="000000"/>
                </a:solidFill>
                <a:effectLst/>
              </a:rPr>
              <a:t>Hvorfor sa jeg nei, kunne det vært ja? Hørte jeg godt nok etter og tok jeg meg tid? Forklarte jeg godt nok og gav jeg valgmuligheter? Ga jeg uttrykk for å respektere barnets meninger?</a:t>
            </a:r>
            <a:r>
              <a:rPr lang="nb-NO" sz="1400" b="0" i="0" dirty="0">
                <a:solidFill>
                  <a:srgbClr val="000000"/>
                </a:solidFill>
                <a:effectLst/>
              </a:rPr>
              <a:t> </a:t>
            </a:r>
          </a:p>
          <a:p>
            <a:pPr marL="0" indent="0" algn="l" rtl="0" fontAlgn="base">
              <a:buNone/>
            </a:pPr>
            <a:r>
              <a:rPr lang="nb-NO" sz="1400" b="0" i="0" dirty="0">
                <a:solidFill>
                  <a:srgbClr val="000000"/>
                </a:solidFill>
                <a:effectLst/>
              </a:rPr>
              <a:t>Vi gir barna mulighet til innflytelse i egen hverdag gjennom:  </a:t>
            </a:r>
          </a:p>
          <a:p>
            <a:pPr algn="l" rtl="0" fontAlgn="base">
              <a:buFont typeface="Arial" panose="020B0604020202020204" pitchFamily="34" charset="0"/>
              <a:buChar char="•"/>
            </a:pPr>
            <a:r>
              <a:rPr lang="nb-NO" sz="1400" b="0" i="0" dirty="0">
                <a:solidFill>
                  <a:srgbClr val="000000"/>
                </a:solidFill>
                <a:effectLst/>
              </a:rPr>
              <a:t>Gode relasjoner barn-voksne </a:t>
            </a:r>
          </a:p>
          <a:p>
            <a:pPr algn="l" rtl="0" fontAlgn="base">
              <a:buFont typeface="Arial" panose="020B0604020202020204" pitchFamily="34" charset="0"/>
              <a:buChar char="•"/>
            </a:pPr>
            <a:r>
              <a:rPr lang="nb-NO" sz="1400" b="0" i="0" dirty="0">
                <a:solidFill>
                  <a:srgbClr val="000000"/>
                </a:solidFill>
                <a:effectLst/>
              </a:rPr>
              <a:t>Menneskesyn – respekt og anerkjennelse av andre menneskers meninger.  </a:t>
            </a:r>
          </a:p>
          <a:p>
            <a:pPr algn="l" rtl="0" fontAlgn="base">
              <a:buFont typeface="Arial" panose="020B0604020202020204" pitchFamily="34" charset="0"/>
              <a:buChar char="•"/>
            </a:pPr>
            <a:r>
              <a:rPr lang="nb-NO" sz="1400" b="0" i="0" dirty="0">
                <a:solidFill>
                  <a:srgbClr val="000000"/>
                </a:solidFill>
                <a:effectLst/>
              </a:rPr>
              <a:t>Gode samtaler  </a:t>
            </a:r>
          </a:p>
          <a:p>
            <a:pPr algn="l" rtl="0" fontAlgn="base">
              <a:buFont typeface="Arial" panose="020B0604020202020204" pitchFamily="34" charset="0"/>
              <a:buChar char="•"/>
            </a:pPr>
            <a:r>
              <a:rPr lang="nb-NO" sz="1400" b="0" i="0" dirty="0">
                <a:solidFill>
                  <a:srgbClr val="000000"/>
                </a:solidFill>
                <a:effectLst/>
              </a:rPr>
              <a:t>Engasjerte og støttende voksne som oppmuntrer barna til å hevde egne meninger </a:t>
            </a:r>
          </a:p>
          <a:p>
            <a:pPr algn="l" rtl="0" fontAlgn="base">
              <a:buFont typeface="Arial" panose="020B0604020202020204" pitchFamily="34" charset="0"/>
              <a:buChar char="•"/>
            </a:pPr>
            <a:r>
              <a:rPr lang="nb-NO" sz="1400" b="0" i="0" dirty="0">
                <a:solidFill>
                  <a:srgbClr val="000000"/>
                </a:solidFill>
                <a:effectLst/>
              </a:rPr>
              <a:t>Voksne som er bevisste på at alder og individuelle forutsetninger gir ulike uttrykksformer.  </a:t>
            </a:r>
          </a:p>
          <a:p>
            <a:pPr algn="l" rtl="0" fontAlgn="base">
              <a:buFont typeface="Arial" panose="020B0604020202020204" pitchFamily="34" charset="0"/>
              <a:buChar char="•"/>
            </a:pPr>
            <a:r>
              <a:rPr lang="nb-NO" sz="1400" b="0" i="0" dirty="0">
                <a:solidFill>
                  <a:srgbClr val="000000"/>
                </a:solidFill>
                <a:effectLst/>
              </a:rPr>
              <a:t>Spørre oss selv: Hvorfor sa jeg NEI og ikke JA – eller: « la oss se på det sammen» </a:t>
            </a:r>
          </a:p>
          <a:p>
            <a:endParaRPr lang="nb-NO" dirty="0"/>
          </a:p>
        </p:txBody>
      </p:sp>
      <p:sp>
        <p:nvSpPr>
          <p:cNvPr id="4" name="Plassholder for lysbildenummer 3">
            <a:extLst>
              <a:ext uri="{FF2B5EF4-FFF2-40B4-BE49-F238E27FC236}">
                <a16:creationId xmlns:a16="http://schemas.microsoft.com/office/drawing/2014/main" id="{EBF62C89-5088-B716-08FC-8862EC5B929C}"/>
              </a:ext>
            </a:extLst>
          </p:cNvPr>
          <p:cNvSpPr>
            <a:spLocks noGrp="1"/>
          </p:cNvSpPr>
          <p:nvPr>
            <p:ph type="sldNum" sz="quarter" idx="12"/>
          </p:nvPr>
        </p:nvSpPr>
        <p:spPr/>
        <p:txBody>
          <a:bodyPr/>
          <a:lstStyle/>
          <a:p>
            <a:fld id="{3D637016-104A-45BD-A81C-CD5BFD6FA7E4}" type="slidenum">
              <a:rPr lang="nb-NO" smtClean="0"/>
              <a:t>17</a:t>
            </a:fld>
            <a:endParaRPr lang="nb-NO"/>
          </a:p>
        </p:txBody>
      </p:sp>
    </p:spTree>
    <p:extLst>
      <p:ext uri="{BB962C8B-B14F-4D97-AF65-F5344CB8AC3E}">
        <p14:creationId xmlns:p14="http://schemas.microsoft.com/office/powerpoint/2010/main" val="305421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6E65F19-80C6-1232-F7F6-416901839CC3}"/>
              </a:ext>
            </a:extLst>
          </p:cNvPr>
          <p:cNvSpPr>
            <a:spLocks noGrp="1"/>
          </p:cNvSpPr>
          <p:nvPr>
            <p:ph idx="1"/>
          </p:nvPr>
        </p:nvSpPr>
        <p:spPr>
          <a:xfrm>
            <a:off x="820615" y="586154"/>
            <a:ext cx="10533185" cy="5908431"/>
          </a:xfrm>
        </p:spPr>
        <p:txBody>
          <a:bodyPr numCol="2">
            <a:normAutofit fontScale="92500" lnSpcReduction="20000"/>
          </a:bodyPr>
          <a:lstStyle/>
          <a:p>
            <a:pPr marL="0" indent="0" algn="l" rtl="0" fontAlgn="base">
              <a:lnSpc>
                <a:spcPct val="150000"/>
              </a:lnSpc>
              <a:buNone/>
            </a:pPr>
            <a:r>
              <a:rPr lang="nb-NO" sz="1500" b="1" i="0" dirty="0">
                <a:effectLst/>
              </a:rPr>
              <a:t>Voksenrollen </a:t>
            </a:r>
          </a:p>
          <a:p>
            <a:pPr algn="l" rtl="0" fontAlgn="base">
              <a:lnSpc>
                <a:spcPct val="150000"/>
              </a:lnSpc>
            </a:pPr>
            <a:r>
              <a:rPr lang="nb-NO" sz="1500" b="0" i="0" dirty="0">
                <a:solidFill>
                  <a:srgbClr val="000000"/>
                </a:solidFill>
                <a:effectLst/>
              </a:rPr>
              <a:t>De voksnes kommunikasjon, samarbeidsevne, menneskesyn og innsikt i barns utvikling setter sitt preg på miljø og klima i barnehagen. Forståelse for at du med hele deg bør være til stede både fysisk og mentalt er viktig for den hverdagen barnet opplever og får erfaring fra. De voksne er derfor barnehagens viktigste ressurs. Akkurat som barna er de voksne i barnehagen forskjellige og har ulike forutsetninger og bakgrunner, heldigvis! Det gjenspeiler livet slik det er. Sammen gjør vi hverandre gode. </a:t>
            </a:r>
          </a:p>
          <a:p>
            <a:pPr algn="l" rtl="0" fontAlgn="base">
              <a:lnSpc>
                <a:spcPct val="150000"/>
              </a:lnSpc>
            </a:pPr>
            <a:r>
              <a:rPr lang="nb-NO" sz="1500" b="0" i="0" dirty="0">
                <a:solidFill>
                  <a:srgbClr val="000000"/>
                </a:solidFill>
                <a:effectLst/>
              </a:rPr>
              <a:t> Vår oppgave blir å danne den felles plattformen for hvordan vi mener de voksnes rolle skal ivaretas i barnehagen og ha samme mål: </a:t>
            </a:r>
            <a:br>
              <a:rPr lang="nb-NO" sz="1500" b="0" i="0" dirty="0">
                <a:solidFill>
                  <a:srgbClr val="000000"/>
                </a:solidFill>
                <a:effectLst/>
              </a:rPr>
            </a:br>
            <a:r>
              <a:rPr lang="nb-NO" sz="1500" b="0" i="0" dirty="0">
                <a:solidFill>
                  <a:srgbClr val="000000"/>
                </a:solidFill>
                <a:effectLst/>
              </a:rPr>
              <a:t>- se det enkelte barn </a:t>
            </a:r>
            <a:br>
              <a:rPr lang="nb-NO" sz="1500" b="0" i="0" dirty="0">
                <a:solidFill>
                  <a:srgbClr val="000000"/>
                </a:solidFill>
                <a:effectLst/>
              </a:rPr>
            </a:br>
            <a:r>
              <a:rPr lang="nb-NO" sz="1500" b="0" i="0" dirty="0">
                <a:solidFill>
                  <a:srgbClr val="000000"/>
                </a:solidFill>
                <a:effectLst/>
              </a:rPr>
              <a:t>- hjelpe til med å sette nødvendige grenser </a:t>
            </a:r>
            <a:br>
              <a:rPr lang="nb-NO" sz="1500" b="0" i="0" dirty="0">
                <a:solidFill>
                  <a:srgbClr val="000000"/>
                </a:solidFill>
                <a:effectLst/>
              </a:rPr>
            </a:br>
            <a:r>
              <a:rPr lang="nb-NO" sz="1500" b="0" i="0" dirty="0">
                <a:solidFill>
                  <a:srgbClr val="000000"/>
                </a:solidFill>
                <a:effectLst/>
              </a:rPr>
              <a:t>- være fleksibel; tåle uforutsette og ikke-planlagte hendelser, litt kaos </a:t>
            </a:r>
            <a:br>
              <a:rPr lang="nb-NO" sz="1500" dirty="0">
                <a:solidFill>
                  <a:srgbClr val="000000"/>
                </a:solidFill>
              </a:rPr>
            </a:br>
            <a:r>
              <a:rPr lang="nb-NO" sz="1500" b="0" i="0" dirty="0">
                <a:solidFill>
                  <a:srgbClr val="000000"/>
                </a:solidFill>
                <a:effectLst/>
              </a:rPr>
              <a:t>- vise følelser </a:t>
            </a:r>
            <a:br>
              <a:rPr lang="nb-NO" sz="1500" b="0" i="0" dirty="0">
                <a:solidFill>
                  <a:srgbClr val="000000"/>
                </a:solidFill>
                <a:effectLst/>
              </a:rPr>
            </a:br>
            <a:r>
              <a:rPr lang="nb-NO" sz="1500" b="0" i="0" dirty="0">
                <a:solidFill>
                  <a:srgbClr val="000000"/>
                </a:solidFill>
                <a:effectLst/>
              </a:rPr>
              <a:t>- være tydelig og rettferdig </a:t>
            </a:r>
            <a:br>
              <a:rPr lang="nb-NO" sz="1500" b="0" i="0" dirty="0">
                <a:solidFill>
                  <a:srgbClr val="000000"/>
                </a:solidFill>
                <a:effectLst/>
              </a:rPr>
            </a:br>
            <a:r>
              <a:rPr lang="nb-NO" sz="1500" b="0" i="0" dirty="0">
                <a:solidFill>
                  <a:srgbClr val="000000"/>
                </a:solidFill>
                <a:effectLst/>
              </a:rPr>
              <a:t>- lytte </a:t>
            </a:r>
            <a:br>
              <a:rPr lang="nb-NO" sz="1500" b="0" i="0" dirty="0">
                <a:solidFill>
                  <a:srgbClr val="000000"/>
                </a:solidFill>
                <a:effectLst/>
              </a:rPr>
            </a:br>
            <a:r>
              <a:rPr lang="nb-NO" sz="1500" b="0" i="0" dirty="0">
                <a:solidFill>
                  <a:srgbClr val="000000"/>
                </a:solidFill>
                <a:effectLst/>
              </a:rPr>
              <a:t>- trøste, ha stort fang og gode armer </a:t>
            </a:r>
            <a:br>
              <a:rPr lang="nb-NO" sz="1500" b="0" i="0" dirty="0">
                <a:solidFill>
                  <a:srgbClr val="000000"/>
                </a:solidFill>
                <a:effectLst/>
              </a:rPr>
            </a:br>
            <a:r>
              <a:rPr lang="nb-NO" sz="1500" b="0" i="0" dirty="0">
                <a:solidFill>
                  <a:srgbClr val="000000"/>
                </a:solidFill>
                <a:effectLst/>
              </a:rPr>
              <a:t>- deltaker og medaktør i lek når det kreves </a:t>
            </a:r>
            <a:br>
              <a:rPr lang="nb-NO" sz="1500" b="0" i="0" dirty="0">
                <a:solidFill>
                  <a:srgbClr val="000000"/>
                </a:solidFill>
                <a:effectLst/>
              </a:rPr>
            </a:br>
            <a:r>
              <a:rPr lang="nb-NO" sz="1500" b="0" i="0" dirty="0">
                <a:solidFill>
                  <a:srgbClr val="000000"/>
                </a:solidFill>
                <a:effectLst/>
              </a:rPr>
              <a:t>- veilede, rose og hjelpe hverandre </a:t>
            </a:r>
            <a:br>
              <a:rPr lang="nb-NO" sz="1500" b="0" i="0" dirty="0">
                <a:solidFill>
                  <a:srgbClr val="000000"/>
                </a:solidFill>
                <a:effectLst/>
              </a:rPr>
            </a:br>
            <a:r>
              <a:rPr lang="nb-NO" sz="1500" b="0" i="0" dirty="0">
                <a:solidFill>
                  <a:srgbClr val="000000"/>
                </a:solidFill>
                <a:effectLst/>
              </a:rPr>
              <a:t>- veilede og hjelpe foreldre når det trengs </a:t>
            </a:r>
          </a:p>
          <a:p>
            <a:pPr marL="0" indent="0" algn="l" rtl="0" fontAlgn="base">
              <a:lnSpc>
                <a:spcPct val="150000"/>
              </a:lnSpc>
              <a:buNone/>
            </a:pPr>
            <a:r>
              <a:rPr lang="nb-NO" sz="1500" b="1" i="0" dirty="0">
                <a:effectLst/>
              </a:rPr>
              <a:t>Relasjoner og vennskap  </a:t>
            </a:r>
          </a:p>
          <a:p>
            <a:pPr algn="l" rtl="0" fontAlgn="base">
              <a:lnSpc>
                <a:spcPct val="150000"/>
              </a:lnSpc>
            </a:pPr>
            <a:r>
              <a:rPr lang="nb-NO" sz="1500" b="0" i="0" dirty="0">
                <a:solidFill>
                  <a:srgbClr val="000000"/>
                </a:solidFill>
                <a:effectLst/>
              </a:rPr>
              <a:t>Samspill med andre mennesker er avgjørende for barns utvikling. En god relasjon er preget av interesse, raushet og tillit. Gjennom vennskap og gode relasjoner skapes det beste grunnlaget for læring og utvikling.  </a:t>
            </a:r>
            <a:br>
              <a:rPr lang="nb-NO" sz="1500" b="0" i="0" dirty="0">
                <a:solidFill>
                  <a:srgbClr val="000000"/>
                </a:solidFill>
                <a:effectLst/>
              </a:rPr>
            </a:br>
            <a:r>
              <a:rPr lang="nb-NO" sz="1500" b="0" i="0" dirty="0">
                <a:solidFill>
                  <a:srgbClr val="000000"/>
                </a:solidFill>
                <a:effectLst/>
              </a:rPr>
              <a:t>Det å bli kjent med hele barnet er avgjørende for hvordan vi møter hverandre og forstår hverandre. God dialog med foreldrene er viktig i å kjenne både barnehagebarnet og familiebarnet. </a:t>
            </a:r>
            <a:br>
              <a:rPr lang="nb-NO" sz="1500" b="0" i="0" dirty="0">
                <a:solidFill>
                  <a:srgbClr val="000000"/>
                </a:solidFill>
                <a:effectLst/>
              </a:rPr>
            </a:br>
            <a:r>
              <a:rPr lang="nb-NO" sz="1500" b="0" i="0" dirty="0">
                <a:solidFill>
                  <a:srgbClr val="000000"/>
                </a:solidFill>
                <a:effectLst/>
              </a:rPr>
              <a:t>I barnehagen skal vi legge til rette for at barna kan etablere vennskap. Vi har som mål at alle skal oppleve vennskap og bli inkludert. De voksne er viktige hjelpere til å bidra der noen strever med å komme inn i lek og aktiviteter.</a:t>
            </a:r>
          </a:p>
          <a:p>
            <a:pPr marL="0" indent="0" algn="l" rtl="0" fontAlgn="base">
              <a:buNone/>
            </a:pPr>
            <a:endParaRPr lang="nb-NO" sz="1500" b="0" i="0" dirty="0">
              <a:solidFill>
                <a:srgbClr val="000000"/>
              </a:solidFill>
              <a:effectLst/>
            </a:endParaRPr>
          </a:p>
          <a:p>
            <a:endParaRPr lang="nb-NO" sz="1400" dirty="0"/>
          </a:p>
        </p:txBody>
      </p:sp>
      <p:sp>
        <p:nvSpPr>
          <p:cNvPr id="4" name="Plassholder for lysbildenummer 3">
            <a:extLst>
              <a:ext uri="{FF2B5EF4-FFF2-40B4-BE49-F238E27FC236}">
                <a16:creationId xmlns:a16="http://schemas.microsoft.com/office/drawing/2014/main" id="{152F2D1A-424F-8A65-9C0F-71403E0F8714}"/>
              </a:ext>
            </a:extLst>
          </p:cNvPr>
          <p:cNvSpPr>
            <a:spLocks noGrp="1"/>
          </p:cNvSpPr>
          <p:nvPr>
            <p:ph type="sldNum" sz="quarter" idx="12"/>
          </p:nvPr>
        </p:nvSpPr>
        <p:spPr/>
        <p:txBody>
          <a:bodyPr/>
          <a:lstStyle/>
          <a:p>
            <a:fld id="{3D637016-104A-45BD-A81C-CD5BFD6FA7E4}" type="slidenum">
              <a:rPr lang="nb-NO" smtClean="0"/>
              <a:t>18</a:t>
            </a:fld>
            <a:endParaRPr lang="nb-NO"/>
          </a:p>
        </p:txBody>
      </p:sp>
    </p:spTree>
    <p:extLst>
      <p:ext uri="{BB962C8B-B14F-4D97-AF65-F5344CB8AC3E}">
        <p14:creationId xmlns:p14="http://schemas.microsoft.com/office/powerpoint/2010/main" val="197389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FE6D8E5-46F1-6C2E-C5BD-AD7209E0894A}"/>
              </a:ext>
            </a:extLst>
          </p:cNvPr>
          <p:cNvSpPr>
            <a:spLocks noGrp="1"/>
          </p:cNvSpPr>
          <p:nvPr>
            <p:ph idx="1"/>
          </p:nvPr>
        </p:nvSpPr>
        <p:spPr>
          <a:xfrm>
            <a:off x="293076" y="410527"/>
            <a:ext cx="10515600" cy="857901"/>
          </a:xfrm>
        </p:spPr>
        <p:txBody>
          <a:bodyPr>
            <a:normAutofit/>
          </a:bodyPr>
          <a:lstStyle/>
          <a:p>
            <a:pPr marL="0" indent="0">
              <a:buNone/>
            </a:pPr>
            <a:r>
              <a:rPr lang="nb-NO" sz="2000" b="0" i="0" dirty="0">
                <a:effectLst/>
                <a:latin typeface="Calibri Light" panose="020F0302020204030204" pitchFamily="34" charset="0"/>
              </a:rPr>
              <a:t>Helsefremmende barnehage</a:t>
            </a:r>
          </a:p>
          <a:p>
            <a:pPr marL="0" indent="0">
              <a:buNone/>
            </a:pPr>
            <a:r>
              <a:rPr lang="nb-NO" sz="1400" b="1" dirty="0">
                <a:latin typeface="Calibri Light" panose="020F0302020204030204" pitchFamily="34" charset="0"/>
              </a:rPr>
              <a:t>1. </a:t>
            </a:r>
            <a:r>
              <a:rPr lang="nb-NO" sz="1400" b="1" i="0" dirty="0">
                <a:effectLst/>
                <a:latin typeface="Calibri Light" panose="020F0302020204030204" pitchFamily="34" charset="0"/>
              </a:rPr>
              <a:t> </a:t>
            </a:r>
            <a:endParaRPr lang="nb-NO" sz="2000" b="1" dirty="0"/>
          </a:p>
        </p:txBody>
      </p:sp>
      <p:sp>
        <p:nvSpPr>
          <p:cNvPr id="4" name="Plassholder for lysbildenummer 3">
            <a:extLst>
              <a:ext uri="{FF2B5EF4-FFF2-40B4-BE49-F238E27FC236}">
                <a16:creationId xmlns:a16="http://schemas.microsoft.com/office/drawing/2014/main" id="{6118BB34-3F4B-BE61-EA33-50CEFD49ACCA}"/>
              </a:ext>
            </a:extLst>
          </p:cNvPr>
          <p:cNvSpPr>
            <a:spLocks noGrp="1"/>
          </p:cNvSpPr>
          <p:nvPr>
            <p:ph type="sldNum" sz="quarter" idx="12"/>
          </p:nvPr>
        </p:nvSpPr>
        <p:spPr/>
        <p:txBody>
          <a:bodyPr/>
          <a:lstStyle/>
          <a:p>
            <a:fld id="{3D637016-104A-45BD-A81C-CD5BFD6FA7E4}" type="slidenum">
              <a:rPr lang="nb-NO" smtClean="0"/>
              <a:t>19</a:t>
            </a:fld>
            <a:endParaRPr lang="nb-NO"/>
          </a:p>
        </p:txBody>
      </p:sp>
      <p:graphicFrame>
        <p:nvGraphicFramePr>
          <p:cNvPr id="5" name="Tabell 4">
            <a:extLst>
              <a:ext uri="{FF2B5EF4-FFF2-40B4-BE49-F238E27FC236}">
                <a16:creationId xmlns:a16="http://schemas.microsoft.com/office/drawing/2014/main" id="{B806098B-2E3D-4101-F030-D9DEC99163E8}"/>
              </a:ext>
            </a:extLst>
          </p:cNvPr>
          <p:cNvGraphicFramePr>
            <a:graphicFrameLocks noGrp="1"/>
          </p:cNvGraphicFramePr>
          <p:nvPr>
            <p:extLst>
              <p:ext uri="{D42A27DB-BD31-4B8C-83A1-F6EECF244321}">
                <p14:modId xmlns:p14="http://schemas.microsoft.com/office/powerpoint/2010/main" val="2006455840"/>
              </p:ext>
            </p:extLst>
          </p:nvPr>
        </p:nvGraphicFramePr>
        <p:xfrm>
          <a:off x="293076" y="1337492"/>
          <a:ext cx="11605848" cy="5314920"/>
        </p:xfrm>
        <a:graphic>
          <a:graphicData uri="http://schemas.openxmlformats.org/drawingml/2006/table">
            <a:tbl>
              <a:tblPr/>
              <a:tblGrid>
                <a:gridCol w="2872155">
                  <a:extLst>
                    <a:ext uri="{9D8B030D-6E8A-4147-A177-3AD203B41FA5}">
                      <a16:colId xmlns:a16="http://schemas.microsoft.com/office/drawing/2014/main" val="2205719310"/>
                    </a:ext>
                  </a:extLst>
                </a:gridCol>
                <a:gridCol w="2825261">
                  <a:extLst>
                    <a:ext uri="{9D8B030D-6E8A-4147-A177-3AD203B41FA5}">
                      <a16:colId xmlns:a16="http://schemas.microsoft.com/office/drawing/2014/main" val="3984842453"/>
                    </a:ext>
                  </a:extLst>
                </a:gridCol>
                <a:gridCol w="5908432">
                  <a:extLst>
                    <a:ext uri="{9D8B030D-6E8A-4147-A177-3AD203B41FA5}">
                      <a16:colId xmlns:a16="http://schemas.microsoft.com/office/drawing/2014/main" val="925080170"/>
                    </a:ext>
                  </a:extLst>
                </a:gridCol>
              </a:tblGrid>
              <a:tr h="546634">
                <a:tc>
                  <a:txBody>
                    <a:bodyPr/>
                    <a:lstStyle/>
                    <a:p>
                      <a:pPr algn="l" fontAlgn="t"/>
                      <a:endParaRPr lang="nb-NO" sz="1800" b="1">
                        <a:effectLst/>
                      </a:endParaRPr>
                    </a:p>
                    <a:p>
                      <a:pPr algn="l" rtl="0" fontAlgn="base"/>
                      <a:r>
                        <a:rPr lang="nb-NO" sz="1800" b="1" i="0">
                          <a:effectLst/>
                          <a:latin typeface="Calibri" panose="020F0502020204030204" pitchFamily="34" charset="0"/>
                        </a:rPr>
                        <a:t>ANSVARSOMRÅDE </a:t>
                      </a:r>
                      <a:endParaRPr lang="nb-NO" sz="1800" b="1"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nb-NO" sz="1800" b="1">
                        <a:effectLst/>
                      </a:endParaRPr>
                    </a:p>
                    <a:p>
                      <a:pPr algn="l" rtl="0" fontAlgn="base"/>
                      <a:r>
                        <a:rPr lang="nb-NO" sz="1800" b="1" i="0">
                          <a:effectLst/>
                          <a:latin typeface="Calibri" panose="020F0502020204030204" pitchFamily="34" charset="0"/>
                        </a:rPr>
                        <a:t>HVEM </a:t>
                      </a:r>
                      <a:endParaRPr lang="nb-NO" sz="1800" b="1"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nb-NO" sz="1800" b="1" dirty="0">
                        <a:effectLst/>
                      </a:endParaRPr>
                    </a:p>
                    <a:p>
                      <a:pPr algn="l" rtl="0" fontAlgn="base"/>
                      <a:r>
                        <a:rPr lang="nb-NO" sz="1800" b="1" i="0" dirty="0">
                          <a:effectLst/>
                          <a:latin typeface="Calibri" panose="020F0502020204030204" pitchFamily="34" charset="0"/>
                        </a:rPr>
                        <a:t>HVA GJØR VI </a:t>
                      </a:r>
                      <a:endParaRPr lang="nb-NO" sz="1800" b="1" i="0" dirty="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998188"/>
                  </a:ext>
                </a:extLst>
              </a:tr>
              <a:tr h="1214744">
                <a:tc>
                  <a:txBody>
                    <a:bodyPr/>
                    <a:lstStyle/>
                    <a:p>
                      <a:pPr fontAlgn="t"/>
                      <a:endParaRPr lang="nb-NO" sz="1600">
                        <a:effectLst/>
                      </a:endParaRPr>
                    </a:p>
                    <a:p>
                      <a:pPr algn="l" rtl="0" fontAlgn="base"/>
                      <a:r>
                        <a:rPr lang="nb-NO" sz="1600" b="0" i="0">
                          <a:effectLst/>
                          <a:latin typeface="Calibri" panose="020F0502020204030204" pitchFamily="34" charset="0"/>
                        </a:rPr>
                        <a:t>Håndhygiene </a:t>
                      </a:r>
                      <a:endParaRPr lang="nb-NO" sz="1600" b="0"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dirty="0">
                        <a:effectLst/>
                      </a:endParaRPr>
                    </a:p>
                    <a:p>
                      <a:pPr algn="l" rtl="0" fontAlgn="base"/>
                      <a:r>
                        <a:rPr lang="nb-NO" sz="1600" b="0" i="0" dirty="0">
                          <a:effectLst/>
                          <a:latin typeface="Calibri" panose="020F0502020204030204" pitchFamily="34" charset="0"/>
                        </a:rPr>
                        <a:t>Hovedansvar: Anita</a:t>
                      </a:r>
                      <a:endParaRPr lang="nb-NO" sz="1600" b="0" i="0" dirty="0">
                        <a:effectLst/>
                      </a:endParaRPr>
                    </a:p>
                    <a:p>
                      <a:pPr algn="l" rtl="0" fontAlgn="base"/>
                      <a:r>
                        <a:rPr lang="nb-NO" sz="1600" b="0" i="0" dirty="0">
                          <a:effectLst/>
                          <a:latin typeface="Calibri" panose="020F0502020204030204" pitchFamily="34" charset="0"/>
                        </a:rPr>
                        <a:t>Alle </a:t>
                      </a:r>
                      <a:endParaRPr lang="nb-NO" sz="1600" b="0" i="0" dirty="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dirty="0">
                        <a:effectLst/>
                      </a:endParaRPr>
                    </a:p>
                    <a:p>
                      <a:pPr algn="l" rtl="0" fontAlgn="base"/>
                      <a:r>
                        <a:rPr lang="nb-NO" sz="1600" b="0" i="0" dirty="0">
                          <a:effectLst/>
                          <a:latin typeface="Calibri" panose="020F0502020204030204" pitchFamily="34" charset="0"/>
                        </a:rPr>
                        <a:t>Innlæring av gode hygienerutiner fra barna er små. Følge opp, veilede nye ansatte og vikarer. Følge rutiner beskrevet i «mathåndtering i barnehager» ved arbeid med mat i barnehagen. </a:t>
                      </a:r>
                      <a:endParaRPr lang="nb-NO" sz="1600" b="0" i="0" dirty="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736649"/>
                  </a:ext>
                </a:extLst>
              </a:tr>
              <a:tr h="1403873">
                <a:tc>
                  <a:txBody>
                    <a:bodyPr/>
                    <a:lstStyle/>
                    <a:p>
                      <a:pPr fontAlgn="t"/>
                      <a:endParaRPr lang="nb-NO" sz="1600">
                        <a:effectLst/>
                      </a:endParaRPr>
                    </a:p>
                    <a:p>
                      <a:pPr algn="l" rtl="0" fontAlgn="base"/>
                      <a:r>
                        <a:rPr lang="nb-NO" sz="1600" b="0" i="0">
                          <a:effectLst/>
                          <a:latin typeface="Calibri" panose="020F0502020204030204" pitchFamily="34" charset="0"/>
                        </a:rPr>
                        <a:t>Psykisk helse og psykososialt miljø </a:t>
                      </a:r>
                      <a:endParaRPr lang="nb-NO" sz="1600" b="0"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dirty="0">
                        <a:effectLst/>
                      </a:endParaRPr>
                    </a:p>
                    <a:p>
                      <a:pPr algn="l" rtl="0" fontAlgn="base"/>
                      <a:r>
                        <a:rPr lang="nb-NO" sz="1600" b="0" i="0" dirty="0">
                          <a:effectLst/>
                          <a:latin typeface="Calibri" panose="020F0502020204030204" pitchFamily="34" charset="0"/>
                        </a:rPr>
                        <a:t>Hovedansvar: Malene og Kristin.</a:t>
                      </a:r>
                      <a:endParaRPr lang="nb-NO" sz="1600" b="0" i="0" dirty="0">
                        <a:effectLst/>
                      </a:endParaRPr>
                    </a:p>
                    <a:p>
                      <a:pPr algn="l" rtl="0" fontAlgn="base"/>
                      <a:r>
                        <a:rPr lang="nb-NO" sz="1600" b="0" i="0" dirty="0">
                          <a:effectLst/>
                          <a:latin typeface="Calibri" panose="020F0502020204030204" pitchFamily="34" charset="0"/>
                        </a:rPr>
                        <a:t>Alle </a:t>
                      </a:r>
                      <a:endParaRPr lang="nb-NO" sz="1600" b="0" i="0" dirty="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a:effectLst/>
                      </a:endParaRPr>
                    </a:p>
                    <a:p>
                      <a:pPr algn="l" rtl="0" fontAlgn="base"/>
                      <a:r>
                        <a:rPr lang="nb-NO" sz="1600" b="0" i="0">
                          <a:effectLst/>
                          <a:latin typeface="Calibri" panose="020F0502020204030204" pitchFamily="34" charset="0"/>
                        </a:rPr>
                        <a:t>Ta opp som tema på personalmøter </a:t>
                      </a:r>
                      <a:endParaRPr lang="nb-NO" sz="1600" b="0" i="0">
                        <a:effectLst/>
                      </a:endParaRPr>
                    </a:p>
                    <a:p>
                      <a:pPr algn="l" rtl="0" fontAlgn="base"/>
                      <a:r>
                        <a:rPr lang="nb-NO" sz="1600" b="0" i="0">
                          <a:effectLst/>
                          <a:latin typeface="Calibri" panose="020F0502020204030204" pitchFamily="34" charset="0"/>
                        </a:rPr>
                        <a:t>Beredskapsperm med tiltakskort </a:t>
                      </a:r>
                      <a:endParaRPr lang="nb-NO" sz="1600" b="0" i="0">
                        <a:effectLst/>
                      </a:endParaRPr>
                    </a:p>
                    <a:p>
                      <a:pPr algn="l" rtl="0" fontAlgn="base"/>
                      <a:r>
                        <a:rPr lang="nb-NO" sz="1600" b="0" i="0">
                          <a:effectLst/>
                          <a:latin typeface="Calibri" panose="020F0502020204030204" pitchFamily="34" charset="0"/>
                        </a:rPr>
                        <a:t>Arbeide forebyggende mot mobbing/utestengelse. Sette inn tiltak ved mobbing. </a:t>
                      </a:r>
                      <a:endParaRPr lang="nb-NO" sz="1600" b="0" i="0">
                        <a:effectLst/>
                      </a:endParaRPr>
                    </a:p>
                    <a:p>
                      <a:pPr algn="l" rtl="0" fontAlgn="base"/>
                      <a:r>
                        <a:rPr lang="nb-NO" sz="1600" b="0" i="0">
                          <a:effectLst/>
                          <a:latin typeface="Calibri" panose="020F0502020204030204" pitchFamily="34" charset="0"/>
                        </a:rPr>
                        <a:t> </a:t>
                      </a:r>
                      <a:endParaRPr lang="nb-NO" sz="1600" b="0"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941253"/>
                  </a:ext>
                </a:extLst>
              </a:tr>
              <a:tr h="747068">
                <a:tc>
                  <a:txBody>
                    <a:bodyPr/>
                    <a:lstStyle/>
                    <a:p>
                      <a:pPr fontAlgn="t"/>
                      <a:endParaRPr lang="nb-NO" sz="1600">
                        <a:effectLst/>
                      </a:endParaRPr>
                    </a:p>
                    <a:p>
                      <a:pPr algn="l" rtl="0" fontAlgn="base"/>
                      <a:r>
                        <a:rPr lang="nb-NO" sz="1600" b="0" i="0">
                          <a:effectLst/>
                          <a:latin typeface="Calibri" panose="020F0502020204030204" pitchFamily="34" charset="0"/>
                        </a:rPr>
                        <a:t>Mat og måltider </a:t>
                      </a:r>
                      <a:endParaRPr lang="nb-NO" sz="1600" b="0"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dirty="0">
                        <a:effectLst/>
                      </a:endParaRPr>
                    </a:p>
                    <a:p>
                      <a:pPr algn="l" rtl="0" fontAlgn="base"/>
                      <a:r>
                        <a:rPr lang="nb-NO" sz="1600" b="0" i="0" dirty="0">
                          <a:effectLst/>
                          <a:latin typeface="Calibri" panose="020F0502020204030204" pitchFamily="34" charset="0"/>
                        </a:rPr>
                        <a:t>Hovedansvar: Lena</a:t>
                      </a:r>
                    </a:p>
                    <a:p>
                      <a:pPr algn="l" rtl="0" fontAlgn="base"/>
                      <a:r>
                        <a:rPr lang="nb-NO" sz="1600" b="0" i="0" dirty="0">
                          <a:effectLst/>
                          <a:latin typeface="Calibri" panose="020F0502020204030204" pitchFamily="34" charset="0"/>
                        </a:rPr>
                        <a:t>Alle </a:t>
                      </a:r>
                      <a:endParaRPr lang="nb-NO" sz="1600" b="0" i="0" dirty="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a:effectLst/>
                      </a:endParaRPr>
                    </a:p>
                    <a:p>
                      <a:pPr algn="l" rtl="0" fontAlgn="base"/>
                      <a:r>
                        <a:rPr lang="nb-NO" sz="1600" b="0" i="0">
                          <a:effectLst/>
                          <a:latin typeface="Calibri" panose="020F0502020204030204" pitchFamily="34" charset="0"/>
                        </a:rPr>
                        <a:t>Følge retningslinjer for servering /tilberedelse av mat og renhold på kjøkken gitt av Mattilsynet . </a:t>
                      </a:r>
                      <a:endParaRPr lang="nb-NO" sz="1600" b="0"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43310"/>
                  </a:ext>
                </a:extLst>
              </a:tr>
              <a:tr h="1175276">
                <a:tc>
                  <a:txBody>
                    <a:bodyPr/>
                    <a:lstStyle/>
                    <a:p>
                      <a:pPr fontAlgn="t"/>
                      <a:endParaRPr lang="nb-NO" sz="1600">
                        <a:effectLst/>
                      </a:endParaRPr>
                    </a:p>
                    <a:p>
                      <a:pPr algn="l" rtl="0" fontAlgn="base"/>
                      <a:r>
                        <a:rPr lang="nb-NO" sz="1600" b="0" i="0">
                          <a:effectLst/>
                          <a:latin typeface="Calibri" panose="020F0502020204030204" pitchFamily="34" charset="0"/>
                        </a:rPr>
                        <a:t>Fysisk aktivitet </a:t>
                      </a:r>
                      <a:endParaRPr lang="nb-NO" sz="1600" b="0" i="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dirty="0">
                        <a:effectLst/>
                      </a:endParaRPr>
                    </a:p>
                    <a:p>
                      <a:pPr algn="l" rtl="0" fontAlgn="base"/>
                      <a:r>
                        <a:rPr lang="nb-NO" sz="1600" b="0" i="0" dirty="0">
                          <a:effectLst/>
                          <a:latin typeface="Calibri" panose="020F0502020204030204" pitchFamily="34" charset="0"/>
                        </a:rPr>
                        <a:t> </a:t>
                      </a:r>
                      <a:endParaRPr lang="nb-NO" sz="1600" b="0" i="0" dirty="0">
                        <a:effectLst/>
                      </a:endParaRPr>
                    </a:p>
                    <a:p>
                      <a:pPr algn="l" rtl="0" fontAlgn="base"/>
                      <a:r>
                        <a:rPr lang="nb-NO" sz="1600" b="0" i="0" dirty="0">
                          <a:effectLst/>
                          <a:latin typeface="Calibri" panose="020F0502020204030204" pitchFamily="34" charset="0"/>
                        </a:rPr>
                        <a:t>Hovedansvar: Nanna</a:t>
                      </a:r>
                    </a:p>
                    <a:p>
                      <a:pPr algn="l" rtl="0" fontAlgn="base"/>
                      <a:r>
                        <a:rPr lang="nb-NO" sz="1600" b="0" i="0" dirty="0">
                          <a:effectLst/>
                          <a:latin typeface="Calibri" panose="020F0502020204030204" pitchFamily="34" charset="0"/>
                        </a:rPr>
                        <a:t>Alle </a:t>
                      </a:r>
                      <a:endParaRPr lang="nb-NO" sz="1600" b="0" i="0" dirty="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600" dirty="0">
                        <a:effectLst/>
                      </a:endParaRPr>
                    </a:p>
                    <a:p>
                      <a:pPr algn="l" rtl="0" fontAlgn="base"/>
                      <a:r>
                        <a:rPr lang="nb-NO" sz="1600" b="0" i="0" dirty="0">
                          <a:effectLst/>
                          <a:latin typeface="Calibri" panose="020F0502020204030204" pitchFamily="34" charset="0"/>
                        </a:rPr>
                        <a:t>Fysisk aktive minst 90 min. pr. dag. </a:t>
                      </a:r>
                      <a:endParaRPr lang="nb-NO" sz="1600" b="0" i="0" dirty="0">
                        <a:effectLst/>
                      </a:endParaRPr>
                    </a:p>
                    <a:p>
                      <a:pPr algn="l" rtl="0" fontAlgn="base"/>
                      <a:r>
                        <a:rPr lang="nb-NO" sz="1600" b="0" i="0" dirty="0">
                          <a:effectLst/>
                          <a:latin typeface="Calibri" panose="020F0502020204030204" pitchFamily="34" charset="0"/>
                        </a:rPr>
                        <a:t>Tilrettelegge for varierte og alderstilpassede utfordringer. </a:t>
                      </a:r>
                      <a:endParaRPr lang="nb-NO" sz="1600" b="0" i="0" dirty="0">
                        <a:effectLst/>
                      </a:endParaRPr>
                    </a:p>
                    <a:p>
                      <a:pPr algn="l" rtl="0" fontAlgn="base"/>
                      <a:r>
                        <a:rPr lang="nb-NO" sz="1600" b="0" i="0" dirty="0">
                          <a:effectLst/>
                          <a:latin typeface="Calibri" panose="020F0502020204030204" pitchFamily="34" charset="0"/>
                        </a:rPr>
                        <a:t>Tiltak og observasjoner rundt enkeltbarn – alle med. </a:t>
                      </a:r>
                      <a:endParaRPr lang="nb-NO" sz="1600" b="0" i="0" dirty="0">
                        <a:effectLst/>
                      </a:endParaRPr>
                    </a:p>
                    <a:p>
                      <a:pPr algn="l" rtl="0" fontAlgn="base"/>
                      <a:r>
                        <a:rPr lang="nb-NO" sz="1600" b="0" i="0" dirty="0">
                          <a:effectLst/>
                          <a:latin typeface="Calibri" panose="020F0502020204030204" pitchFamily="34" charset="0"/>
                        </a:rPr>
                        <a:t> </a:t>
                      </a:r>
                      <a:endParaRPr lang="nb-NO" sz="1600" b="0" i="0" dirty="0">
                        <a:effectLst/>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1843448"/>
                  </a:ext>
                </a:extLst>
              </a:tr>
            </a:tbl>
          </a:graphicData>
        </a:graphic>
      </p:graphicFrame>
    </p:spTree>
    <p:extLst>
      <p:ext uri="{BB962C8B-B14F-4D97-AF65-F5344CB8AC3E}">
        <p14:creationId xmlns:p14="http://schemas.microsoft.com/office/powerpoint/2010/main" val="144490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018B6FED-0679-4367-4F03-4EB3D4C84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647" y="1172718"/>
            <a:ext cx="3006308" cy="4008411"/>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CA9EC9CE-A7C0-BE47-649E-8B37ACF4DE76}"/>
              </a:ext>
            </a:extLst>
          </p:cNvPr>
          <p:cNvSpPr txBox="1"/>
          <p:nvPr/>
        </p:nvSpPr>
        <p:spPr>
          <a:xfrm>
            <a:off x="771213" y="771826"/>
            <a:ext cx="5201587" cy="4832092"/>
          </a:xfrm>
          <a:prstGeom prst="rect">
            <a:avLst/>
          </a:prstGeom>
          <a:noFill/>
        </p:spPr>
        <p:txBody>
          <a:bodyPr wrap="square" rtlCol="0">
            <a:spAutoFit/>
          </a:bodyPr>
          <a:lstStyle/>
          <a:p>
            <a:r>
              <a:rPr lang="nb-NO" sz="2000" b="1" dirty="0"/>
              <a:t>Kort om barnehagen</a:t>
            </a:r>
          </a:p>
          <a:p>
            <a:r>
              <a:rPr lang="nb-NO" dirty="0"/>
              <a:t>Ulvsvåg barnehage ligger i </a:t>
            </a:r>
            <a:r>
              <a:rPr lang="nb-NO" dirty="0" err="1"/>
              <a:t>Nausthågen</a:t>
            </a:r>
            <a:r>
              <a:rPr lang="nb-NO" dirty="0"/>
              <a:t> boligfelt i lokalene til den gamle skolen. Vi er i umiddelbar nærhet til ulike turområder og har et stort og variert uteområde. </a:t>
            </a:r>
          </a:p>
          <a:p>
            <a:endParaRPr lang="nb-NO" dirty="0"/>
          </a:p>
          <a:p>
            <a:r>
              <a:rPr lang="nb-NO" dirty="0"/>
              <a:t>Vi er en to-avdelingsbarnehage med 27 barnehageplasser. Småbarnsavdelingen kaller vi småtrollene og </a:t>
            </a:r>
            <a:r>
              <a:rPr lang="nb-NO" dirty="0" err="1"/>
              <a:t>storbarnsavdelingen</a:t>
            </a:r>
            <a:r>
              <a:rPr lang="nb-NO" dirty="0"/>
              <a:t> kaller vi Tusseladdene.</a:t>
            </a:r>
          </a:p>
          <a:p>
            <a:endParaRPr lang="nb-NO" dirty="0"/>
          </a:p>
          <a:p>
            <a:r>
              <a:rPr lang="nb-NO" dirty="0"/>
              <a:t>Gjennom årsplanen vil vi gi en oversikt over aktiviteter og pedagogisk virksomhet gjennom året. Planen er et arbeidsdokument for personalet i barnehagen samt for å gi foreldre og andre interesserte innsikt og informasjon om innhold og det faglige arbeidet i barnehagen.</a:t>
            </a:r>
          </a:p>
        </p:txBody>
      </p:sp>
      <p:sp>
        <p:nvSpPr>
          <p:cNvPr id="5" name="Plassholder for lysbildenummer 4">
            <a:extLst>
              <a:ext uri="{FF2B5EF4-FFF2-40B4-BE49-F238E27FC236}">
                <a16:creationId xmlns:a16="http://schemas.microsoft.com/office/drawing/2014/main" id="{A171AAC0-A769-56D8-3DAB-26F90506B07C}"/>
              </a:ext>
            </a:extLst>
          </p:cNvPr>
          <p:cNvSpPr>
            <a:spLocks noGrp="1"/>
          </p:cNvSpPr>
          <p:nvPr>
            <p:ph type="sldNum" sz="quarter" idx="12"/>
          </p:nvPr>
        </p:nvSpPr>
        <p:spPr/>
        <p:txBody>
          <a:bodyPr/>
          <a:lstStyle/>
          <a:p>
            <a:fld id="{3D637016-104A-45BD-A81C-CD5BFD6FA7E4}" type="slidenum">
              <a:rPr lang="nb-NO" smtClean="0"/>
              <a:t>2</a:t>
            </a:fld>
            <a:endParaRPr lang="nb-NO"/>
          </a:p>
        </p:txBody>
      </p:sp>
    </p:spTree>
    <p:extLst>
      <p:ext uri="{BB962C8B-B14F-4D97-AF65-F5344CB8AC3E}">
        <p14:creationId xmlns:p14="http://schemas.microsoft.com/office/powerpoint/2010/main" val="64378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75B7CC6-473A-8961-F5AA-A529BEEF7F60}"/>
              </a:ext>
            </a:extLst>
          </p:cNvPr>
          <p:cNvSpPr>
            <a:spLocks noGrp="1"/>
          </p:cNvSpPr>
          <p:nvPr>
            <p:ph idx="1"/>
          </p:nvPr>
        </p:nvSpPr>
        <p:spPr>
          <a:xfrm>
            <a:off x="838200" y="457200"/>
            <a:ext cx="10515600" cy="5719763"/>
          </a:xfrm>
        </p:spPr>
        <p:txBody>
          <a:bodyPr>
            <a:normAutofit lnSpcReduction="10000"/>
          </a:bodyPr>
          <a:lstStyle/>
          <a:p>
            <a:pPr algn="l" rtl="0" fontAlgn="base">
              <a:buFont typeface="+mj-lt"/>
              <a:buAutoNum type="arabicPeriod" startAt="2"/>
            </a:pPr>
            <a:endParaRPr lang="nb-NO" sz="1400" b="0" i="0" dirty="0">
              <a:solidFill>
                <a:srgbClr val="000000"/>
              </a:solidFill>
              <a:effectLst/>
            </a:endParaRPr>
          </a:p>
          <a:p>
            <a:pPr algn="l" rtl="0" fontAlgn="base">
              <a:buFont typeface="+mj-lt"/>
              <a:buAutoNum type="arabicPeriod" startAt="2"/>
            </a:pPr>
            <a:r>
              <a:rPr lang="nb-NO" sz="1400" b="0" i="0" dirty="0">
                <a:solidFill>
                  <a:srgbClr val="000000"/>
                </a:solidFill>
                <a:effectLst/>
              </a:rPr>
              <a:t>Barnehagen tar opp psykisk helse og psykososialt miljø på et personalmøte høst og et møte i vårhalvår. Ved behov flere. </a:t>
            </a:r>
          </a:p>
          <a:p>
            <a:pPr algn="l" rtl="0" fontAlgn="base"/>
            <a:r>
              <a:rPr lang="nb-NO" sz="1400" b="0" i="0" dirty="0">
                <a:solidFill>
                  <a:srgbClr val="000000"/>
                </a:solidFill>
                <a:effectLst/>
              </a:rPr>
              <a:t>Barnehagen har beredskapsperm med tiltakskort for alvorlige hendelser </a:t>
            </a:r>
          </a:p>
          <a:p>
            <a:pPr algn="l" rtl="0" fontAlgn="base"/>
            <a:r>
              <a:rPr lang="nb-NO" sz="1400" b="0" i="0" dirty="0">
                <a:solidFill>
                  <a:srgbClr val="000000"/>
                </a:solidFill>
                <a:effectLst/>
              </a:rPr>
              <a:t>Vi har egen tiltaksplan ved mobbing og oppfølging av dette. </a:t>
            </a:r>
          </a:p>
          <a:p>
            <a:pPr marL="0" indent="0" algn="l" rtl="0" fontAlgn="base">
              <a:buNone/>
            </a:pPr>
            <a:endParaRPr lang="nb-NO" sz="1400" b="0" i="0" dirty="0">
              <a:solidFill>
                <a:srgbClr val="000000"/>
              </a:solidFill>
              <a:effectLst/>
            </a:endParaRPr>
          </a:p>
          <a:p>
            <a:pPr algn="l" rtl="0" fontAlgn="base">
              <a:buFont typeface="+mj-lt"/>
              <a:buAutoNum type="arabicPeriod" startAt="3"/>
            </a:pPr>
            <a:r>
              <a:rPr lang="nb-NO" sz="1400" b="0" i="0" dirty="0">
                <a:solidFill>
                  <a:srgbClr val="000000"/>
                </a:solidFill>
                <a:effectLst/>
              </a:rPr>
              <a:t>Alle barn er aktive minst 90 minutter hver dag. </a:t>
            </a:r>
          </a:p>
          <a:p>
            <a:pPr algn="l" rtl="0" fontAlgn="base"/>
            <a:r>
              <a:rPr lang="nb-NO" sz="1400" b="0" i="0" dirty="0">
                <a:solidFill>
                  <a:srgbClr val="000000"/>
                </a:solidFill>
                <a:effectLst/>
              </a:rPr>
              <a:t>Tilrettelagt for aktivitet året rundt; ute, på turer, i gymsal. </a:t>
            </a:r>
          </a:p>
          <a:p>
            <a:pPr algn="l" rtl="0" fontAlgn="base"/>
            <a:r>
              <a:rPr lang="nb-NO" sz="1400" b="0" i="0" dirty="0">
                <a:solidFill>
                  <a:srgbClr val="000000"/>
                </a:solidFill>
                <a:effectLst/>
              </a:rPr>
              <a:t>Gjennom daglige observasjoner og gjennomgang av disse kan vi sette tiltak for evt. de som faller utenfor motorisk eller er passive i lek og aktivitet: </a:t>
            </a:r>
          </a:p>
          <a:p>
            <a:pPr algn="l" rtl="0" fontAlgn="base">
              <a:buFont typeface="Arial" panose="020B0604020202020204" pitchFamily="34" charset="0"/>
              <a:buChar char="•"/>
            </a:pPr>
            <a:r>
              <a:rPr lang="nb-NO" sz="1400" b="0" i="0" dirty="0">
                <a:solidFill>
                  <a:srgbClr val="000000"/>
                </a:solidFill>
                <a:effectLst/>
              </a:rPr>
              <a:t>Observasjonsskjemaer, bl.a. «Alle med» </a:t>
            </a:r>
          </a:p>
          <a:p>
            <a:pPr algn="l" rtl="0" fontAlgn="base">
              <a:buFont typeface="Arial" panose="020B0604020202020204" pitchFamily="34" charset="0"/>
              <a:buChar char="•"/>
            </a:pPr>
            <a:r>
              <a:rPr lang="nb-NO" sz="1400" b="0" i="0" dirty="0">
                <a:solidFill>
                  <a:srgbClr val="000000"/>
                </a:solidFill>
                <a:effectLst/>
              </a:rPr>
              <a:t>Tiltak: Bruke små grupper, f.eks. etter alder. La de minste gå mer. Som voksen ta del i leken og få med alle. Gi mestringsfølelse. Lage naturstier. </a:t>
            </a:r>
          </a:p>
          <a:p>
            <a:pPr marL="0" indent="0" algn="l" rtl="0" fontAlgn="base">
              <a:buNone/>
            </a:pPr>
            <a:endParaRPr lang="nb-NO" sz="1400" b="0" i="0" dirty="0">
              <a:solidFill>
                <a:srgbClr val="000000"/>
              </a:solidFill>
              <a:effectLst/>
            </a:endParaRPr>
          </a:p>
          <a:p>
            <a:pPr algn="l" rtl="0" fontAlgn="base">
              <a:buFont typeface="+mj-lt"/>
              <a:buAutoNum type="arabicPeriod" startAt="4"/>
            </a:pPr>
            <a:r>
              <a:rPr lang="nb-NO" sz="1400" b="0" i="0" dirty="0">
                <a:solidFill>
                  <a:srgbClr val="000000"/>
                </a:solidFill>
                <a:effectLst/>
              </a:rPr>
              <a:t>Nasjonale retningslinjer for mat og måltider i barnehagen følges. </a:t>
            </a:r>
          </a:p>
          <a:p>
            <a:pPr algn="l" rtl="0" fontAlgn="base">
              <a:buFont typeface="Arial" panose="020B0604020202020204" pitchFamily="34" charset="0"/>
              <a:buChar char="•"/>
            </a:pPr>
            <a:r>
              <a:rPr lang="nb-NO" sz="1400" b="0" i="0" dirty="0">
                <a:solidFill>
                  <a:srgbClr val="000000"/>
                </a:solidFill>
                <a:effectLst/>
              </a:rPr>
              <a:t>To fullverdige måltider hver dag pluss et fruktmåltid. </a:t>
            </a:r>
          </a:p>
          <a:p>
            <a:pPr algn="l" rtl="0" fontAlgn="base">
              <a:buFont typeface="Arial" panose="020B0604020202020204" pitchFamily="34" charset="0"/>
              <a:buChar char="•"/>
            </a:pPr>
            <a:r>
              <a:rPr lang="nb-NO" sz="1400" b="0" i="0" dirty="0">
                <a:solidFill>
                  <a:srgbClr val="000000"/>
                </a:solidFill>
                <a:effectLst/>
              </a:rPr>
              <a:t>Vi sitter minst 30 minutter til bords ved hovedmåltidet. </a:t>
            </a:r>
          </a:p>
          <a:p>
            <a:pPr algn="l" rtl="0" fontAlgn="base">
              <a:buFont typeface="Arial" panose="020B0604020202020204" pitchFamily="34" charset="0"/>
              <a:buChar char="•"/>
            </a:pPr>
            <a:r>
              <a:rPr lang="nb-NO" sz="1400" b="0" i="0" dirty="0">
                <a:solidFill>
                  <a:srgbClr val="000000"/>
                </a:solidFill>
                <a:effectLst/>
              </a:rPr>
              <a:t>Frokost kl. 8.00 for de som ikke har spist hjemme </a:t>
            </a:r>
          </a:p>
          <a:p>
            <a:pPr algn="l" rtl="0" fontAlgn="base">
              <a:buFont typeface="Arial" panose="020B0604020202020204" pitchFamily="34" charset="0"/>
              <a:buChar char="•"/>
            </a:pPr>
            <a:r>
              <a:rPr lang="nb-NO" sz="1400" b="0" i="0" dirty="0">
                <a:solidFill>
                  <a:srgbClr val="000000"/>
                </a:solidFill>
                <a:effectLst/>
              </a:rPr>
              <a:t>Det serveres melk til frokost og hovedmåltid, ellers drikkes det vann. </a:t>
            </a:r>
          </a:p>
          <a:p>
            <a:pPr algn="l" rtl="0" fontAlgn="base">
              <a:buFont typeface="Arial" panose="020B0604020202020204" pitchFamily="34" charset="0"/>
              <a:buChar char="•"/>
            </a:pPr>
            <a:r>
              <a:rPr lang="nb-NO" sz="1400" b="0" i="0" dirty="0">
                <a:solidFill>
                  <a:srgbClr val="000000"/>
                </a:solidFill>
                <a:effectLst/>
              </a:rPr>
              <a:t>Måltidene er et trivelig, sosialt innslag i dagen der alle deltar, liten og stor. Vi ser på måltidet som en pedagogisk læringsarena for mange områder. </a:t>
            </a:r>
          </a:p>
          <a:p>
            <a:endParaRPr lang="nb-NO" sz="1400" dirty="0"/>
          </a:p>
        </p:txBody>
      </p:sp>
      <p:sp>
        <p:nvSpPr>
          <p:cNvPr id="4" name="Plassholder for lysbildenummer 3">
            <a:extLst>
              <a:ext uri="{FF2B5EF4-FFF2-40B4-BE49-F238E27FC236}">
                <a16:creationId xmlns:a16="http://schemas.microsoft.com/office/drawing/2014/main" id="{CD235994-A8E2-CB84-6E11-06C66B8D2684}"/>
              </a:ext>
            </a:extLst>
          </p:cNvPr>
          <p:cNvSpPr>
            <a:spLocks noGrp="1"/>
          </p:cNvSpPr>
          <p:nvPr>
            <p:ph type="sldNum" sz="quarter" idx="12"/>
          </p:nvPr>
        </p:nvSpPr>
        <p:spPr/>
        <p:txBody>
          <a:bodyPr/>
          <a:lstStyle/>
          <a:p>
            <a:fld id="{3D637016-104A-45BD-A81C-CD5BFD6FA7E4}" type="slidenum">
              <a:rPr lang="nb-NO" smtClean="0"/>
              <a:t>20</a:t>
            </a:fld>
            <a:endParaRPr lang="nb-NO"/>
          </a:p>
        </p:txBody>
      </p:sp>
    </p:spTree>
    <p:extLst>
      <p:ext uri="{BB962C8B-B14F-4D97-AF65-F5344CB8AC3E}">
        <p14:creationId xmlns:p14="http://schemas.microsoft.com/office/powerpoint/2010/main" val="2517326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5DCF939-3391-D302-3B4D-489B4DA11625}"/>
              </a:ext>
            </a:extLst>
          </p:cNvPr>
          <p:cNvSpPr>
            <a:spLocks noGrp="1"/>
          </p:cNvSpPr>
          <p:nvPr>
            <p:ph idx="1"/>
          </p:nvPr>
        </p:nvSpPr>
        <p:spPr>
          <a:xfrm>
            <a:off x="486508" y="503481"/>
            <a:ext cx="10515600" cy="5907332"/>
          </a:xfrm>
        </p:spPr>
        <p:txBody>
          <a:bodyPr numCol="2">
            <a:normAutofit fontScale="25000" lnSpcReduction="20000"/>
          </a:bodyPr>
          <a:lstStyle/>
          <a:p>
            <a:pPr algn="l" rtl="0" fontAlgn="base">
              <a:lnSpc>
                <a:spcPct val="170000"/>
              </a:lnSpc>
              <a:buFont typeface="+mj-lt"/>
              <a:buAutoNum type="arabicPeriod" startAt="5"/>
            </a:pPr>
            <a:r>
              <a:rPr lang="nb-NO" sz="5600" b="0" i="0" dirty="0">
                <a:solidFill>
                  <a:srgbClr val="000000"/>
                </a:solidFill>
                <a:effectLst/>
              </a:rPr>
              <a:t>Barnehagen er tobakksfri </a:t>
            </a:r>
            <a:br>
              <a:rPr lang="nb-NO" sz="5600" b="0" i="0" dirty="0">
                <a:solidFill>
                  <a:srgbClr val="000000"/>
                </a:solidFill>
                <a:effectLst/>
              </a:rPr>
            </a:br>
            <a:r>
              <a:rPr lang="nb-NO" sz="5600" b="0" i="0" dirty="0">
                <a:solidFill>
                  <a:srgbClr val="000000"/>
                </a:solidFill>
                <a:effectLst/>
              </a:rPr>
              <a:t>- Ingen av de ansatte røyker i arbeidstiden.</a:t>
            </a:r>
          </a:p>
          <a:p>
            <a:pPr algn="l" rtl="0" fontAlgn="base">
              <a:lnSpc>
                <a:spcPct val="170000"/>
              </a:lnSpc>
              <a:buFont typeface="+mj-lt"/>
              <a:buAutoNum type="arabicPeriod" startAt="6"/>
            </a:pPr>
            <a:r>
              <a:rPr lang="nb-NO" sz="5600" b="0" i="0" dirty="0">
                <a:solidFill>
                  <a:srgbClr val="000000"/>
                </a:solidFill>
                <a:effectLst/>
              </a:rPr>
              <a:t>Barnehagen har fokus på god hygiene </a:t>
            </a:r>
            <a:br>
              <a:rPr lang="nb-NO" sz="5600" b="0" i="0" dirty="0">
                <a:solidFill>
                  <a:srgbClr val="000000"/>
                </a:solidFill>
                <a:effectLst/>
              </a:rPr>
            </a:br>
            <a:r>
              <a:rPr lang="nb-NO" sz="5600" b="0" i="0" dirty="0">
                <a:solidFill>
                  <a:srgbClr val="000000"/>
                </a:solidFill>
                <a:effectLst/>
              </a:rPr>
              <a:t>- Vi følger retningslinjer gitt av Mattilsynet «mathåndtering i barnehager» </a:t>
            </a:r>
            <a:br>
              <a:rPr lang="nb-NO" sz="5600" b="0" i="0" dirty="0">
                <a:solidFill>
                  <a:srgbClr val="000000"/>
                </a:solidFill>
                <a:effectLst/>
              </a:rPr>
            </a:br>
            <a:r>
              <a:rPr lang="nb-NO" sz="5600" b="0" i="0" dirty="0">
                <a:solidFill>
                  <a:srgbClr val="000000"/>
                </a:solidFill>
                <a:effectLst/>
              </a:rPr>
              <a:t>- Dette er rutiner for renhold, håndhygiene og personlig hygiene, kjøle -og fryselagring og tining av matvarer. Skjema for avkryssing i kjøkken. </a:t>
            </a:r>
            <a:br>
              <a:rPr lang="nb-NO" sz="5600" b="0" i="0" dirty="0">
                <a:solidFill>
                  <a:srgbClr val="000000"/>
                </a:solidFill>
                <a:effectLst/>
              </a:rPr>
            </a:br>
            <a:r>
              <a:rPr lang="nb-NO" sz="5600" b="0" i="0" dirty="0">
                <a:solidFill>
                  <a:srgbClr val="000000"/>
                </a:solidFill>
                <a:effectLst/>
              </a:rPr>
              <a:t>- Engangshansker brukes til daglig stell og ved blødende sårbehandling. </a:t>
            </a:r>
            <a:br>
              <a:rPr lang="nb-NO" sz="5600" b="0" i="0" dirty="0">
                <a:solidFill>
                  <a:srgbClr val="000000"/>
                </a:solidFill>
                <a:effectLst/>
              </a:rPr>
            </a:br>
            <a:r>
              <a:rPr lang="nb-NO" sz="5600" b="0" i="0" dirty="0">
                <a:solidFill>
                  <a:srgbClr val="000000"/>
                </a:solidFill>
                <a:effectLst/>
              </a:rPr>
              <a:t>- Pedagogisk leder/styrer varsler foreldre ved for utbrudd av smittsomme sykdommer. </a:t>
            </a:r>
          </a:p>
          <a:p>
            <a:pPr algn="l" rtl="0" fontAlgn="base">
              <a:lnSpc>
                <a:spcPct val="170000"/>
              </a:lnSpc>
              <a:buFont typeface="+mj-lt"/>
              <a:buAutoNum type="arabicPeriod" startAt="7"/>
            </a:pPr>
            <a:r>
              <a:rPr lang="nb-NO" sz="5600" b="0" i="0" dirty="0">
                <a:solidFill>
                  <a:srgbClr val="000000"/>
                </a:solidFill>
                <a:effectLst/>
              </a:rPr>
              <a:t>Barnehagen bidrar til at barna erfarer og lærer hva som er helsefremmende </a:t>
            </a:r>
            <a:br>
              <a:rPr lang="nb-NO" sz="5600" b="0" i="0" dirty="0">
                <a:solidFill>
                  <a:srgbClr val="000000"/>
                </a:solidFill>
                <a:effectLst/>
              </a:rPr>
            </a:br>
            <a:r>
              <a:rPr lang="nb-NO" sz="5600" b="0" i="0" dirty="0">
                <a:solidFill>
                  <a:srgbClr val="000000"/>
                </a:solidFill>
                <a:effectLst/>
              </a:rPr>
              <a:t>- Vi samtaler med barna om vennskap; hvorfor gode venner er viktig </a:t>
            </a:r>
            <a:br>
              <a:rPr lang="nb-NO" sz="5600" b="0" i="0" dirty="0">
                <a:solidFill>
                  <a:srgbClr val="000000"/>
                </a:solidFill>
                <a:effectLst/>
              </a:rPr>
            </a:br>
            <a:r>
              <a:rPr lang="nb-NO" sz="5600" b="0" i="0" dirty="0">
                <a:solidFill>
                  <a:srgbClr val="000000"/>
                </a:solidFill>
                <a:effectLst/>
              </a:rPr>
              <a:t>- Hygiene, bakterier, smitte </a:t>
            </a:r>
          </a:p>
          <a:p>
            <a:pPr marL="0" indent="0" algn="l" rtl="0" fontAlgn="base">
              <a:lnSpc>
                <a:spcPct val="170000"/>
              </a:lnSpc>
              <a:buNone/>
            </a:pPr>
            <a:br>
              <a:rPr lang="nb-NO" sz="5600" b="0" i="0" dirty="0">
                <a:solidFill>
                  <a:srgbClr val="000000"/>
                </a:solidFill>
                <a:effectLst/>
              </a:rPr>
            </a:br>
            <a:r>
              <a:rPr lang="nb-NO" sz="5600" b="0" i="0" dirty="0">
                <a:solidFill>
                  <a:srgbClr val="000000"/>
                </a:solidFill>
                <a:effectLst/>
              </a:rPr>
              <a:t>- Sunt kosthold bra for kroppen vår </a:t>
            </a:r>
            <a:br>
              <a:rPr lang="nb-NO" sz="5600" b="0" i="0" dirty="0">
                <a:solidFill>
                  <a:srgbClr val="000000"/>
                </a:solidFill>
                <a:effectLst/>
              </a:rPr>
            </a:br>
            <a:r>
              <a:rPr lang="nb-NO" sz="5600" b="0" i="0" dirty="0">
                <a:solidFill>
                  <a:srgbClr val="000000"/>
                </a:solidFill>
                <a:effectLst/>
              </a:rPr>
              <a:t>- Hvorfor snus og røyk er dumt </a:t>
            </a:r>
          </a:p>
          <a:p>
            <a:pPr algn="l" rtl="0" fontAlgn="base">
              <a:lnSpc>
                <a:spcPct val="170000"/>
              </a:lnSpc>
              <a:buFont typeface="+mj-lt"/>
              <a:buAutoNum type="arabicPeriod" startAt="8"/>
            </a:pPr>
            <a:r>
              <a:rPr lang="nb-NO" sz="5600" b="0" i="0" dirty="0">
                <a:solidFill>
                  <a:srgbClr val="000000"/>
                </a:solidFill>
                <a:effectLst/>
              </a:rPr>
              <a:t>Barnehagen har godt samarbeid med foresatte og tverrfaglige tjenesteretter behov </a:t>
            </a:r>
            <a:br>
              <a:rPr lang="nb-NO" sz="5600" b="0" i="0" dirty="0">
                <a:solidFill>
                  <a:srgbClr val="000000"/>
                </a:solidFill>
                <a:effectLst/>
              </a:rPr>
            </a:br>
            <a:r>
              <a:rPr lang="nb-NO" sz="5600" b="0" i="0" dirty="0">
                <a:solidFill>
                  <a:srgbClr val="000000"/>
                </a:solidFill>
                <a:effectLst/>
              </a:rPr>
              <a:t>- Foreldresamtaler to ganger pr. år. I tillegg ved behov </a:t>
            </a:r>
            <a:br>
              <a:rPr lang="nb-NO" sz="5600" b="0" i="0" dirty="0">
                <a:solidFill>
                  <a:srgbClr val="000000"/>
                </a:solidFill>
                <a:effectLst/>
              </a:rPr>
            </a:br>
            <a:r>
              <a:rPr lang="nb-NO" sz="5600" b="0" i="0" dirty="0">
                <a:solidFill>
                  <a:srgbClr val="000000"/>
                </a:solidFill>
                <a:effectLst/>
              </a:rPr>
              <a:t>- Foreldremøter 1-2ganger pr. år </a:t>
            </a:r>
            <a:br>
              <a:rPr lang="nb-NO" sz="5600" b="0" i="0" dirty="0">
                <a:solidFill>
                  <a:srgbClr val="000000"/>
                </a:solidFill>
                <a:effectLst/>
              </a:rPr>
            </a:br>
            <a:r>
              <a:rPr lang="nb-NO" sz="5600" b="0" i="0" dirty="0">
                <a:solidFill>
                  <a:srgbClr val="000000"/>
                </a:solidFill>
                <a:effectLst/>
              </a:rPr>
              <a:t>- Helsesøster, PPT og barnevern </a:t>
            </a:r>
          </a:p>
          <a:p>
            <a:pPr algn="l" rtl="0" fontAlgn="base">
              <a:lnSpc>
                <a:spcPct val="170000"/>
              </a:lnSpc>
              <a:buFont typeface="+mj-lt"/>
              <a:buAutoNum type="arabicPeriod" startAt="9"/>
            </a:pPr>
            <a:r>
              <a:rPr lang="nb-NO" sz="5600" b="0" i="0" dirty="0">
                <a:solidFill>
                  <a:srgbClr val="000000"/>
                </a:solidFill>
                <a:effectLst/>
              </a:rPr>
              <a:t>Barns medvirkning vektlegges </a:t>
            </a:r>
            <a:br>
              <a:rPr lang="nb-NO" sz="5600" b="0" i="0" dirty="0">
                <a:solidFill>
                  <a:srgbClr val="000000"/>
                </a:solidFill>
                <a:effectLst/>
              </a:rPr>
            </a:br>
            <a:r>
              <a:rPr lang="nb-NO" sz="5600" b="0" i="0" dirty="0">
                <a:solidFill>
                  <a:srgbClr val="000000"/>
                </a:solidFill>
                <a:effectLst/>
              </a:rPr>
              <a:t>- Samtaler med barna </a:t>
            </a:r>
            <a:br>
              <a:rPr lang="nb-NO" sz="5600" b="0" i="0" dirty="0">
                <a:solidFill>
                  <a:srgbClr val="000000"/>
                </a:solidFill>
                <a:effectLst/>
              </a:rPr>
            </a:br>
            <a:r>
              <a:rPr lang="nb-NO" sz="5600" b="0" i="0" dirty="0">
                <a:solidFill>
                  <a:srgbClr val="000000"/>
                </a:solidFill>
                <a:effectLst/>
              </a:rPr>
              <a:t>- Lese og tolke små barns nonverbale kommunikasjon</a:t>
            </a:r>
            <a:br>
              <a:rPr lang="nb-NO" sz="5600" b="0" i="0" dirty="0">
                <a:solidFill>
                  <a:srgbClr val="000000"/>
                </a:solidFill>
                <a:effectLst/>
              </a:rPr>
            </a:br>
            <a:r>
              <a:rPr lang="nb-NO" sz="5600" b="0" i="0" dirty="0">
                <a:solidFill>
                  <a:srgbClr val="000000"/>
                </a:solidFill>
                <a:effectLst/>
              </a:rPr>
              <a:t>- Respektere og imøtekomme barns ytringer</a:t>
            </a:r>
            <a:br>
              <a:rPr lang="nb-NO" sz="5600" b="0" i="0" dirty="0">
                <a:solidFill>
                  <a:srgbClr val="000000"/>
                </a:solidFill>
                <a:effectLst/>
              </a:rPr>
            </a:br>
            <a:r>
              <a:rPr lang="nb-NO" sz="5600" b="0" i="0" dirty="0">
                <a:solidFill>
                  <a:srgbClr val="000000"/>
                </a:solidFill>
                <a:effectLst/>
              </a:rPr>
              <a:t>- Være med barna og finne svar på filosofiske og undrende tanker og spørsmål </a:t>
            </a:r>
            <a:br>
              <a:rPr lang="nb-NO" sz="5600" b="0" i="0" dirty="0">
                <a:solidFill>
                  <a:srgbClr val="000000"/>
                </a:solidFill>
                <a:effectLst/>
              </a:rPr>
            </a:br>
            <a:endParaRPr lang="nb-NO" sz="5600" b="0" i="0" dirty="0">
              <a:solidFill>
                <a:srgbClr val="000000"/>
              </a:solidFill>
              <a:effectLst/>
            </a:endParaRPr>
          </a:p>
          <a:p>
            <a:endParaRPr lang="nb-NO" dirty="0"/>
          </a:p>
        </p:txBody>
      </p:sp>
      <p:sp>
        <p:nvSpPr>
          <p:cNvPr id="4" name="Plassholder for lysbildenummer 3">
            <a:extLst>
              <a:ext uri="{FF2B5EF4-FFF2-40B4-BE49-F238E27FC236}">
                <a16:creationId xmlns:a16="http://schemas.microsoft.com/office/drawing/2014/main" id="{45708A0B-C57C-A97B-AAFB-FA4BC0ACB927}"/>
              </a:ext>
            </a:extLst>
          </p:cNvPr>
          <p:cNvSpPr>
            <a:spLocks noGrp="1"/>
          </p:cNvSpPr>
          <p:nvPr>
            <p:ph type="sldNum" sz="quarter" idx="12"/>
          </p:nvPr>
        </p:nvSpPr>
        <p:spPr/>
        <p:txBody>
          <a:bodyPr/>
          <a:lstStyle/>
          <a:p>
            <a:fld id="{3D637016-104A-45BD-A81C-CD5BFD6FA7E4}" type="slidenum">
              <a:rPr lang="nb-NO" smtClean="0"/>
              <a:t>21</a:t>
            </a:fld>
            <a:endParaRPr lang="nb-NO"/>
          </a:p>
        </p:txBody>
      </p:sp>
    </p:spTree>
    <p:extLst>
      <p:ext uri="{BB962C8B-B14F-4D97-AF65-F5344CB8AC3E}">
        <p14:creationId xmlns:p14="http://schemas.microsoft.com/office/powerpoint/2010/main" val="208983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CD3F997-21E8-7F3F-5579-E09FCDE5073B}"/>
              </a:ext>
            </a:extLst>
          </p:cNvPr>
          <p:cNvSpPr>
            <a:spLocks noGrp="1"/>
          </p:cNvSpPr>
          <p:nvPr>
            <p:ph idx="1"/>
          </p:nvPr>
        </p:nvSpPr>
        <p:spPr>
          <a:xfrm>
            <a:off x="838200" y="586154"/>
            <a:ext cx="10515600" cy="5590809"/>
          </a:xfrm>
        </p:spPr>
        <p:txBody>
          <a:bodyPr>
            <a:normAutofit/>
          </a:bodyPr>
          <a:lstStyle/>
          <a:p>
            <a:pPr algn="l" rtl="0" fontAlgn="base">
              <a:lnSpc>
                <a:spcPct val="150000"/>
              </a:lnSpc>
              <a:buFont typeface="+mj-lt"/>
              <a:buAutoNum type="arabicPeriod" startAt="10"/>
            </a:pPr>
            <a:r>
              <a:rPr lang="nb-NO" sz="1400" b="0" i="0" dirty="0">
                <a:solidFill>
                  <a:srgbClr val="000000"/>
                </a:solidFill>
                <a:effectLst/>
              </a:rPr>
              <a:t>Barnehagen arbeider systematisk med sikkerhetsfremmende og ulykkesforebyggende arbeid </a:t>
            </a:r>
          </a:p>
          <a:p>
            <a:pPr algn="l" rtl="0" fontAlgn="base">
              <a:lnSpc>
                <a:spcPct val="150000"/>
              </a:lnSpc>
              <a:buFont typeface="Arial" panose="020B0604020202020204" pitchFamily="34" charset="0"/>
              <a:buChar char="•"/>
            </a:pPr>
            <a:r>
              <a:rPr lang="nb-NO" sz="1400" b="0" i="0" dirty="0">
                <a:solidFill>
                  <a:srgbClr val="000000"/>
                </a:solidFill>
                <a:effectLst/>
              </a:rPr>
              <a:t>Førstehjelpskurs 1 gang pr. år </a:t>
            </a:r>
          </a:p>
          <a:p>
            <a:pPr algn="l" rtl="0" fontAlgn="base">
              <a:lnSpc>
                <a:spcPct val="150000"/>
              </a:lnSpc>
              <a:buFont typeface="Arial" panose="020B0604020202020204" pitchFamily="34" charset="0"/>
              <a:buChar char="•"/>
            </a:pPr>
            <a:r>
              <a:rPr lang="nb-NO" sz="1400" b="0" i="0" dirty="0">
                <a:solidFill>
                  <a:srgbClr val="000000"/>
                </a:solidFill>
                <a:effectLst/>
              </a:rPr>
              <a:t>Trafikkopplæring 1 gang pr. år</a:t>
            </a:r>
          </a:p>
          <a:p>
            <a:pPr algn="l" rtl="0" fontAlgn="base">
              <a:lnSpc>
                <a:spcPct val="150000"/>
              </a:lnSpc>
              <a:buFont typeface="Arial" panose="020B0604020202020204" pitchFamily="34" charset="0"/>
              <a:buChar char="•"/>
            </a:pPr>
            <a:r>
              <a:rPr lang="nb-NO" sz="1400" b="0" i="0" dirty="0">
                <a:solidFill>
                  <a:srgbClr val="000000"/>
                </a:solidFill>
                <a:effectLst/>
              </a:rPr>
              <a:t>HMS-rutiner for inne – og utemiljø , internkontroll </a:t>
            </a:r>
          </a:p>
          <a:p>
            <a:pPr algn="l" rtl="0" fontAlgn="base">
              <a:lnSpc>
                <a:spcPct val="150000"/>
              </a:lnSpc>
              <a:buFont typeface="Arial" panose="020B0604020202020204" pitchFamily="34" charset="0"/>
              <a:buChar char="•"/>
            </a:pPr>
            <a:r>
              <a:rPr lang="nb-NO" sz="1400" b="0" i="0" dirty="0">
                <a:solidFill>
                  <a:srgbClr val="000000"/>
                </a:solidFill>
                <a:effectLst/>
              </a:rPr>
              <a:t>På tur :  </a:t>
            </a:r>
          </a:p>
          <a:p>
            <a:pPr algn="l" rtl="0" fontAlgn="base">
              <a:lnSpc>
                <a:spcPct val="150000"/>
              </a:lnSpc>
            </a:pPr>
            <a:r>
              <a:rPr lang="nb-NO" sz="1400" b="0" i="0" dirty="0">
                <a:solidFill>
                  <a:srgbClr val="000000"/>
                </a:solidFill>
                <a:effectLst/>
              </a:rPr>
              <a:t>* førstehjelpspute, telefon, telefonliste </a:t>
            </a:r>
          </a:p>
          <a:p>
            <a:pPr algn="l" rtl="0" fontAlgn="base">
              <a:lnSpc>
                <a:spcPct val="150000"/>
              </a:lnSpc>
            </a:pPr>
            <a:r>
              <a:rPr lang="nb-NO" sz="1400" b="0" i="0" dirty="0">
                <a:solidFill>
                  <a:srgbClr val="000000"/>
                </a:solidFill>
                <a:effectLst/>
              </a:rPr>
              <a:t>*  Godkjente stoler som hvert barn tar med hjemmefra ved evt. frakting i bil. </a:t>
            </a:r>
          </a:p>
          <a:p>
            <a:pPr algn="l" rtl="0" fontAlgn="base">
              <a:lnSpc>
                <a:spcPct val="150000"/>
              </a:lnSpc>
            </a:pPr>
            <a:r>
              <a:rPr lang="nb-NO" sz="1400" b="0" i="0" dirty="0">
                <a:solidFill>
                  <a:srgbClr val="000000"/>
                </a:solidFill>
                <a:effectLst/>
              </a:rPr>
              <a:t>   	Det samme gjelder redningsvester </a:t>
            </a:r>
          </a:p>
          <a:p>
            <a:pPr algn="l" rtl="0" fontAlgn="base">
              <a:lnSpc>
                <a:spcPct val="150000"/>
              </a:lnSpc>
            </a:pPr>
            <a:r>
              <a:rPr lang="nb-NO" sz="1400" b="0" i="0" dirty="0">
                <a:solidFill>
                  <a:srgbClr val="000000"/>
                </a:solidFill>
                <a:effectLst/>
              </a:rPr>
              <a:t>   Foreldre må skriftlig ha godkjent at barn kan fraktes i bil/buss/båt. </a:t>
            </a:r>
          </a:p>
          <a:p>
            <a:pPr algn="l" rtl="0" fontAlgn="base">
              <a:lnSpc>
                <a:spcPct val="150000"/>
              </a:lnSpc>
            </a:pPr>
            <a:r>
              <a:rPr lang="nb-NO" sz="1400" b="0" i="0" dirty="0">
                <a:solidFill>
                  <a:srgbClr val="000000"/>
                </a:solidFill>
                <a:effectLst/>
              </a:rPr>
              <a:t>*  Barn / voksen skal alltid være synlige for hverandre på turen. </a:t>
            </a:r>
          </a:p>
          <a:p>
            <a:pPr marL="0" indent="0" algn="l" rtl="0" fontAlgn="base">
              <a:lnSpc>
                <a:spcPct val="150000"/>
              </a:lnSpc>
              <a:buNone/>
            </a:pPr>
            <a:endParaRPr lang="nb-NO" sz="1400" b="0" i="0" dirty="0">
              <a:solidFill>
                <a:srgbClr val="000000"/>
              </a:solidFill>
              <a:effectLst/>
            </a:endParaRPr>
          </a:p>
          <a:p>
            <a:pPr marL="0" indent="0" algn="l" rtl="0" fontAlgn="base">
              <a:lnSpc>
                <a:spcPct val="150000"/>
              </a:lnSpc>
              <a:buNone/>
            </a:pPr>
            <a:r>
              <a:rPr lang="nb-NO" sz="1400" b="0" i="0" dirty="0">
                <a:solidFill>
                  <a:srgbClr val="000000"/>
                </a:solidFill>
                <a:effectLst/>
              </a:rPr>
              <a:t>Barnehagen har driftsgodkjenning etter forskrift om miljørettet helsevern i barnehager og skoler. </a:t>
            </a:r>
          </a:p>
          <a:p>
            <a:pPr marL="0" indent="0">
              <a:buNone/>
            </a:pPr>
            <a:endParaRPr lang="nb-NO" dirty="0"/>
          </a:p>
        </p:txBody>
      </p:sp>
      <p:sp>
        <p:nvSpPr>
          <p:cNvPr id="4" name="Plassholder for lysbildenummer 3">
            <a:extLst>
              <a:ext uri="{FF2B5EF4-FFF2-40B4-BE49-F238E27FC236}">
                <a16:creationId xmlns:a16="http://schemas.microsoft.com/office/drawing/2014/main" id="{F41CF904-2297-11E6-BCCA-492C52A46F01}"/>
              </a:ext>
            </a:extLst>
          </p:cNvPr>
          <p:cNvSpPr>
            <a:spLocks noGrp="1"/>
          </p:cNvSpPr>
          <p:nvPr>
            <p:ph type="sldNum" sz="quarter" idx="12"/>
          </p:nvPr>
        </p:nvSpPr>
        <p:spPr/>
        <p:txBody>
          <a:bodyPr/>
          <a:lstStyle/>
          <a:p>
            <a:fld id="{3D637016-104A-45BD-A81C-CD5BFD6FA7E4}" type="slidenum">
              <a:rPr lang="nb-NO" smtClean="0"/>
              <a:t>22</a:t>
            </a:fld>
            <a:endParaRPr lang="nb-NO"/>
          </a:p>
        </p:txBody>
      </p:sp>
    </p:spTree>
    <p:extLst>
      <p:ext uri="{BB962C8B-B14F-4D97-AF65-F5344CB8AC3E}">
        <p14:creationId xmlns:p14="http://schemas.microsoft.com/office/powerpoint/2010/main" val="84113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C395E8A-18D0-4A66-5239-FB26CD0553E7}"/>
              </a:ext>
            </a:extLst>
          </p:cNvPr>
          <p:cNvSpPr>
            <a:spLocks noGrp="1"/>
          </p:cNvSpPr>
          <p:nvPr>
            <p:ph idx="1"/>
          </p:nvPr>
        </p:nvSpPr>
        <p:spPr>
          <a:xfrm>
            <a:off x="838200" y="468923"/>
            <a:ext cx="10515600" cy="5708040"/>
          </a:xfrm>
        </p:spPr>
        <p:txBody>
          <a:bodyPr>
            <a:normAutofit lnSpcReduction="10000"/>
          </a:bodyPr>
          <a:lstStyle/>
          <a:p>
            <a:pPr marL="0" indent="0" algn="l" rtl="0" fontAlgn="base">
              <a:lnSpc>
                <a:spcPct val="150000"/>
              </a:lnSpc>
              <a:buNone/>
            </a:pPr>
            <a:r>
              <a:rPr lang="nb-NO" sz="1400" b="0" i="0" dirty="0">
                <a:solidFill>
                  <a:srgbClr val="2E74B5"/>
                </a:solidFill>
                <a:effectLst/>
              </a:rPr>
              <a:t>Turer og uteliv </a:t>
            </a:r>
          </a:p>
          <a:p>
            <a:pPr marL="0" indent="0" algn="l" rtl="0" fontAlgn="base">
              <a:lnSpc>
                <a:spcPct val="150000"/>
              </a:lnSpc>
              <a:buNone/>
            </a:pPr>
            <a:r>
              <a:rPr lang="nb-NO" sz="1400" b="0" i="0" dirty="0">
                <a:solidFill>
                  <a:srgbClr val="000000"/>
                </a:solidFill>
                <a:effectLst/>
              </a:rPr>
              <a:t>Vi har mange fine turområder i nærheten av barnehagen. Disse brukes hele året, men i større grad i den lyse årstida. </a:t>
            </a:r>
          </a:p>
          <a:p>
            <a:pPr marL="0" indent="0" algn="l" rtl="0" fontAlgn="base">
              <a:lnSpc>
                <a:spcPct val="150000"/>
              </a:lnSpc>
              <a:buNone/>
            </a:pPr>
            <a:r>
              <a:rPr lang="nb-NO" sz="1400" b="0" i="0" dirty="0">
                <a:solidFill>
                  <a:srgbClr val="000000"/>
                </a:solidFill>
                <a:effectLst/>
              </a:rPr>
              <a:t>Vi har ingen faste </a:t>
            </a:r>
            <a:r>
              <a:rPr lang="nb-NO" sz="1400" b="0" i="0" dirty="0" err="1">
                <a:solidFill>
                  <a:srgbClr val="000000"/>
                </a:solidFill>
                <a:effectLst/>
              </a:rPr>
              <a:t>turdager</a:t>
            </a:r>
            <a:r>
              <a:rPr lang="nb-NO" sz="1400" b="0" i="0" dirty="0">
                <a:solidFill>
                  <a:srgbClr val="000000"/>
                </a:solidFill>
                <a:effectLst/>
              </a:rPr>
              <a:t>. Vi ønsker å stå litt fritt og det er ofte flere småturer i løpet av ei uke. Gjerne knyttet opp mot et tema. Vi bruker også tur som en del i pedagogisk oppfølging av enkeltbarn (skoggruppe) </a:t>
            </a:r>
          </a:p>
          <a:p>
            <a:pPr marL="0" indent="0" algn="l" rtl="0" fontAlgn="base">
              <a:lnSpc>
                <a:spcPct val="150000"/>
              </a:lnSpc>
              <a:buNone/>
            </a:pPr>
            <a:r>
              <a:rPr lang="nb-NO" sz="1400" b="0" i="0" dirty="0">
                <a:solidFill>
                  <a:srgbClr val="000000"/>
                </a:solidFill>
                <a:effectLst/>
              </a:rPr>
              <a:t>Et område som står vårt hjerte nært er «Ruska»: Et gammelt islandsk sagn forteller om trollmora Ruska med sine åtte barn som har slik kjærlighetssorg og lengsel etter mannen sin at hun begir seg i vei med alle små over fjell og daler for å møte ham. Enden på sagnet er at sola kommer og Ruska og alle ungene blir til stein. Området er i skogen ikke langt unna barnehagen. Her er det en stor stein med mange små steiner rundt. I løpet av mange år har vi hatt bålplass, bygd fuglekasser, hatt bærplukking og lek i skogen og ved elva. I 2019 fikk vi på dugnad satt opp en flott grillhytte som benyttes av både barnehagen og andre turgåere. Området innenfor barnehagen er stort og variert. I tillegg kan vi bruke det gamle uteområdet til skolen og fotballbanen.               </a:t>
            </a:r>
          </a:p>
          <a:p>
            <a:pPr marL="0" indent="0" algn="l" rtl="0" fontAlgn="base">
              <a:lnSpc>
                <a:spcPct val="150000"/>
              </a:lnSpc>
              <a:buNone/>
            </a:pPr>
            <a:br>
              <a:rPr lang="nb-NO" sz="1400" b="0" i="0" dirty="0">
                <a:solidFill>
                  <a:srgbClr val="2E74B5"/>
                </a:solidFill>
                <a:effectLst/>
              </a:rPr>
            </a:br>
            <a:r>
              <a:rPr lang="nb-NO" sz="1400" b="0" i="0" dirty="0">
                <a:solidFill>
                  <a:srgbClr val="2E74B5"/>
                </a:solidFill>
                <a:effectLst/>
              </a:rPr>
              <a:t>Samisk i barnehagen </a:t>
            </a:r>
          </a:p>
          <a:p>
            <a:pPr marL="0" indent="0" algn="l" rtl="0" fontAlgn="base">
              <a:lnSpc>
                <a:spcPct val="150000"/>
              </a:lnSpc>
              <a:buNone/>
            </a:pPr>
            <a:r>
              <a:rPr lang="nb-NO" sz="1400" b="0" i="0" dirty="0">
                <a:solidFill>
                  <a:srgbClr val="000000"/>
                </a:solidFill>
                <a:effectLst/>
              </a:rPr>
              <a:t>Rammeplanen sier at samiske barn og foreldre har rett til å forvente at personalet har kjennskap til, og vektlegger at også den samiske kulturen skal være en del av barnehagens innhold. Vi lærer sanger og noen ord på samisk, lærer å telle. Filmer, fortellinger og mat som er samisk relatert benyttes spesielt gjennom hele februar.  </a:t>
            </a:r>
            <a:br>
              <a:rPr lang="nb-NO" sz="1400" b="0" i="0" dirty="0">
                <a:solidFill>
                  <a:srgbClr val="000000"/>
                </a:solidFill>
                <a:effectLst/>
              </a:rPr>
            </a:br>
            <a:r>
              <a:rPr lang="nb-NO" sz="1400" b="0" i="0" dirty="0">
                <a:solidFill>
                  <a:srgbClr val="000000"/>
                </a:solidFill>
                <a:effectLst/>
              </a:rPr>
              <a:t> </a:t>
            </a:r>
          </a:p>
        </p:txBody>
      </p:sp>
      <p:sp>
        <p:nvSpPr>
          <p:cNvPr id="4" name="Plassholder for lysbildenummer 3">
            <a:extLst>
              <a:ext uri="{FF2B5EF4-FFF2-40B4-BE49-F238E27FC236}">
                <a16:creationId xmlns:a16="http://schemas.microsoft.com/office/drawing/2014/main" id="{D4FEFC8F-8F55-FCB7-B5F1-E1FD926AD5B8}"/>
              </a:ext>
            </a:extLst>
          </p:cNvPr>
          <p:cNvSpPr>
            <a:spLocks noGrp="1"/>
          </p:cNvSpPr>
          <p:nvPr>
            <p:ph type="sldNum" sz="quarter" idx="12"/>
          </p:nvPr>
        </p:nvSpPr>
        <p:spPr/>
        <p:txBody>
          <a:bodyPr/>
          <a:lstStyle/>
          <a:p>
            <a:fld id="{3D637016-104A-45BD-A81C-CD5BFD6FA7E4}" type="slidenum">
              <a:rPr lang="nb-NO" smtClean="0"/>
              <a:t>23</a:t>
            </a:fld>
            <a:endParaRPr lang="nb-NO"/>
          </a:p>
        </p:txBody>
      </p:sp>
    </p:spTree>
    <p:extLst>
      <p:ext uri="{BB962C8B-B14F-4D97-AF65-F5344CB8AC3E}">
        <p14:creationId xmlns:p14="http://schemas.microsoft.com/office/powerpoint/2010/main" val="216052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C395E8A-18D0-4A66-5239-FB26CD0553E7}"/>
              </a:ext>
            </a:extLst>
          </p:cNvPr>
          <p:cNvSpPr>
            <a:spLocks noGrp="1"/>
          </p:cNvSpPr>
          <p:nvPr>
            <p:ph idx="1"/>
          </p:nvPr>
        </p:nvSpPr>
        <p:spPr>
          <a:xfrm>
            <a:off x="838200" y="468923"/>
            <a:ext cx="10515600" cy="5708040"/>
          </a:xfrm>
        </p:spPr>
        <p:txBody>
          <a:bodyPr>
            <a:normAutofit lnSpcReduction="10000"/>
          </a:bodyPr>
          <a:lstStyle/>
          <a:p>
            <a:pPr marL="0" indent="0" algn="l" rtl="0" fontAlgn="base">
              <a:lnSpc>
                <a:spcPct val="150000"/>
              </a:lnSpc>
              <a:buNone/>
            </a:pPr>
            <a:r>
              <a:rPr lang="nb-NO" sz="1400" b="0" i="0" dirty="0">
                <a:solidFill>
                  <a:srgbClr val="2E74B5"/>
                </a:solidFill>
                <a:effectLst/>
              </a:rPr>
              <a:t>Turer og uteliv </a:t>
            </a:r>
          </a:p>
          <a:p>
            <a:pPr marL="0" indent="0" algn="l" rtl="0" fontAlgn="base">
              <a:lnSpc>
                <a:spcPct val="150000"/>
              </a:lnSpc>
              <a:buNone/>
            </a:pPr>
            <a:r>
              <a:rPr lang="nb-NO" sz="1400" b="0" i="0" dirty="0">
                <a:solidFill>
                  <a:srgbClr val="000000"/>
                </a:solidFill>
                <a:effectLst/>
              </a:rPr>
              <a:t>Vi har mange fine turområder i nærheten av barnehagen. Disse brukes hele året, men i større grad i den lyse årstida. </a:t>
            </a:r>
          </a:p>
          <a:p>
            <a:pPr marL="0" indent="0" algn="l" rtl="0" fontAlgn="base">
              <a:lnSpc>
                <a:spcPct val="150000"/>
              </a:lnSpc>
              <a:buNone/>
            </a:pPr>
            <a:r>
              <a:rPr lang="nb-NO" sz="1400" b="0" i="0" dirty="0">
                <a:solidFill>
                  <a:srgbClr val="000000"/>
                </a:solidFill>
                <a:effectLst/>
              </a:rPr>
              <a:t>Vi har ingen faste </a:t>
            </a:r>
            <a:r>
              <a:rPr lang="nb-NO" sz="1400" b="0" i="0" dirty="0" err="1">
                <a:solidFill>
                  <a:srgbClr val="000000"/>
                </a:solidFill>
                <a:effectLst/>
              </a:rPr>
              <a:t>turdager</a:t>
            </a:r>
            <a:r>
              <a:rPr lang="nb-NO" sz="1400" b="0" i="0" dirty="0">
                <a:solidFill>
                  <a:srgbClr val="000000"/>
                </a:solidFill>
                <a:effectLst/>
              </a:rPr>
              <a:t>. Vi ønsker å stå litt fritt og det er ofte flere småturer i løpet av ei uke. Gjerne knyttet opp mot et tema. Vi bruker også tur som en del i pedagogisk oppfølging av enkeltbarn (skoggruppe) </a:t>
            </a:r>
          </a:p>
          <a:p>
            <a:pPr marL="0" indent="0" algn="l" rtl="0" fontAlgn="base">
              <a:lnSpc>
                <a:spcPct val="150000"/>
              </a:lnSpc>
              <a:buNone/>
            </a:pPr>
            <a:r>
              <a:rPr lang="nb-NO" sz="1400" b="0" i="0" dirty="0">
                <a:solidFill>
                  <a:srgbClr val="000000"/>
                </a:solidFill>
                <a:effectLst/>
              </a:rPr>
              <a:t>Et område som står vårt hjerte nært er «Ruska»: Et gammelt islandsk sagn forteller om trollmora Ruska med sine åtte barn som har slik kjærlighetssorg og lengsel etter mannen sin at hun begir seg i vei med alle små over fjell og daler for å møte ham. Enden på sagnet er at sola kommer og Ruska og alle ungene blir til stein. Området er i skogen ikke langt unna barnehagen. Her er det en stor stein med mange små steiner rundt. I løpet av mange år har vi hatt bålplass, bygd fuglekasser, hatt bærplukking og lek i skogen og ved elva. I 2019 fikk vi på dugnad satt opp en flott grillhytte som benyttes av både barnehagen og andre turgåere. Området innenfor barnehagen er stort og variert. I tillegg kan vi bruke det gamle uteområdet til skolen og fotballbanen.               </a:t>
            </a:r>
          </a:p>
          <a:p>
            <a:pPr marL="0" indent="0" algn="l" rtl="0" fontAlgn="base">
              <a:lnSpc>
                <a:spcPct val="150000"/>
              </a:lnSpc>
              <a:buNone/>
            </a:pPr>
            <a:br>
              <a:rPr lang="nb-NO" sz="1400" b="0" i="0" dirty="0">
                <a:solidFill>
                  <a:srgbClr val="2E74B5"/>
                </a:solidFill>
                <a:effectLst/>
              </a:rPr>
            </a:br>
            <a:r>
              <a:rPr lang="nb-NO" sz="1400" b="0" i="0" dirty="0">
                <a:solidFill>
                  <a:srgbClr val="2E74B5"/>
                </a:solidFill>
                <a:effectLst/>
              </a:rPr>
              <a:t>Samisk i barnehagen </a:t>
            </a:r>
          </a:p>
          <a:p>
            <a:pPr marL="0" indent="0" algn="l" rtl="0" fontAlgn="base">
              <a:lnSpc>
                <a:spcPct val="150000"/>
              </a:lnSpc>
              <a:buNone/>
            </a:pPr>
            <a:r>
              <a:rPr lang="nb-NO" sz="1400" b="0" i="0" dirty="0">
                <a:solidFill>
                  <a:srgbClr val="000000"/>
                </a:solidFill>
                <a:effectLst/>
              </a:rPr>
              <a:t>Rammeplanen sier at samiske barn og foreldre har rett til å forvente at personalet har kjennskap til, og vektlegger at også den samiske kulturen skal være en del av barnehagens innhold. Vi lærer sanger og noen ord på samisk, lærer å telle. Filmer, fortellinger og mat som er samisk relatert benyttes spesielt gjennom hele februar.  </a:t>
            </a:r>
            <a:br>
              <a:rPr lang="nb-NO" sz="1400" b="0" i="0" dirty="0">
                <a:solidFill>
                  <a:srgbClr val="000000"/>
                </a:solidFill>
                <a:effectLst/>
              </a:rPr>
            </a:br>
            <a:r>
              <a:rPr lang="nb-NO" sz="1400" b="0" i="0" dirty="0">
                <a:solidFill>
                  <a:srgbClr val="000000"/>
                </a:solidFill>
                <a:effectLst/>
              </a:rPr>
              <a:t> </a:t>
            </a:r>
          </a:p>
        </p:txBody>
      </p:sp>
      <p:sp>
        <p:nvSpPr>
          <p:cNvPr id="4" name="Plassholder for lysbildenummer 3">
            <a:extLst>
              <a:ext uri="{FF2B5EF4-FFF2-40B4-BE49-F238E27FC236}">
                <a16:creationId xmlns:a16="http://schemas.microsoft.com/office/drawing/2014/main" id="{D4FEFC8F-8F55-FCB7-B5F1-E1FD926AD5B8}"/>
              </a:ext>
            </a:extLst>
          </p:cNvPr>
          <p:cNvSpPr>
            <a:spLocks noGrp="1"/>
          </p:cNvSpPr>
          <p:nvPr>
            <p:ph type="sldNum" sz="quarter" idx="12"/>
          </p:nvPr>
        </p:nvSpPr>
        <p:spPr/>
        <p:txBody>
          <a:bodyPr/>
          <a:lstStyle/>
          <a:p>
            <a:fld id="{3D637016-104A-45BD-A81C-CD5BFD6FA7E4}" type="slidenum">
              <a:rPr lang="nb-NO" smtClean="0"/>
              <a:t>24</a:t>
            </a:fld>
            <a:endParaRPr lang="nb-NO"/>
          </a:p>
        </p:txBody>
      </p:sp>
    </p:spTree>
    <p:extLst>
      <p:ext uri="{BB962C8B-B14F-4D97-AF65-F5344CB8AC3E}">
        <p14:creationId xmlns:p14="http://schemas.microsoft.com/office/powerpoint/2010/main" val="394055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BE2C7D7-70C2-7D56-AD7D-79F743E21DA5}"/>
              </a:ext>
            </a:extLst>
          </p:cNvPr>
          <p:cNvSpPr>
            <a:spLocks noGrp="1"/>
          </p:cNvSpPr>
          <p:nvPr>
            <p:ph idx="1"/>
          </p:nvPr>
        </p:nvSpPr>
        <p:spPr>
          <a:xfrm>
            <a:off x="838200" y="621323"/>
            <a:ext cx="10515600" cy="5555640"/>
          </a:xfrm>
        </p:spPr>
        <p:txBody>
          <a:bodyPr>
            <a:normAutofit fontScale="70000" lnSpcReduction="20000"/>
          </a:bodyPr>
          <a:lstStyle/>
          <a:p>
            <a:pPr marL="0" indent="0" algn="l" rtl="0" fontAlgn="base">
              <a:lnSpc>
                <a:spcPct val="170000"/>
              </a:lnSpc>
              <a:buNone/>
            </a:pPr>
            <a:r>
              <a:rPr lang="nb-NO" sz="2000" b="1" i="0" dirty="0">
                <a:effectLst/>
              </a:rPr>
              <a:t>Digital praksis </a:t>
            </a:r>
          </a:p>
          <a:p>
            <a:pPr marL="0" indent="0" algn="l" rtl="0" fontAlgn="base">
              <a:lnSpc>
                <a:spcPct val="170000"/>
              </a:lnSpc>
              <a:buNone/>
            </a:pPr>
            <a:r>
              <a:rPr lang="nb-NO" sz="2000" b="0" i="0" dirty="0">
                <a:solidFill>
                  <a:srgbClr val="000000"/>
                </a:solidFill>
                <a:effectLst/>
              </a:rPr>
              <a:t>Rammeplanen gir føringer for at barnehagen skal støtte opp om barnas læreprosesser ved bruk av digitale verktøy. Vi bruker mye bilder som barna er med å redigere og skrive ut til forskjellige temaer. Digitale former og figurer brukes også i pedagogiske opplegg og til kreative arbeider. Ved kunnskapssøking får de eldre barna lete på nett etter svar. Knyttet til digitale medier. Barnehagen skal utøve digital dømmekraft og bidra til </a:t>
            </a:r>
            <a:r>
              <a:rPr lang="nb-NO" sz="2000" b="1" i="0" dirty="0">
                <a:effectLst/>
              </a:rPr>
              <a:t>at barna utvikler en begynnende etisk forståelse.     </a:t>
            </a:r>
          </a:p>
          <a:p>
            <a:pPr marL="0" indent="0" algn="l" rtl="0" fontAlgn="base">
              <a:lnSpc>
                <a:spcPct val="170000"/>
              </a:lnSpc>
              <a:buNone/>
            </a:pPr>
            <a:r>
              <a:rPr lang="nb-NO" sz="2000" b="1" i="0" dirty="0">
                <a:effectLst/>
                <a:latin typeface="Calibri Light" panose="020F0302020204030204" pitchFamily="34" charset="0"/>
              </a:rPr>
              <a:t>Dokumentasjon og vurdering  </a:t>
            </a:r>
            <a:endParaRPr lang="nb-NO" sz="2000" b="1" dirty="0">
              <a:latin typeface="Segoe UI" panose="020B0502040204020203" pitchFamily="34" charset="0"/>
            </a:endParaRPr>
          </a:p>
          <a:p>
            <a:pPr marL="0" indent="0" algn="l" rtl="0" fontAlgn="base">
              <a:lnSpc>
                <a:spcPct val="170000"/>
              </a:lnSpc>
              <a:buNone/>
            </a:pPr>
            <a:r>
              <a:rPr lang="nb-NO" sz="2000" b="0" i="0" dirty="0">
                <a:solidFill>
                  <a:srgbClr val="000000"/>
                </a:solidFill>
                <a:effectLst/>
                <a:latin typeface="Calibri" panose="020F0502020204030204" pitchFamily="34" charset="0"/>
              </a:rPr>
              <a:t>Vi lager månedsplan med innhold ut fra tema og fokusområder i årsplanen. Denne legger vi i barnas hylle rundt månedsskifte. </a:t>
            </a:r>
            <a:r>
              <a:rPr lang="nb-NO" sz="2000" dirty="0">
                <a:solidFill>
                  <a:srgbClr val="000000"/>
                </a:solidFill>
                <a:latin typeface="Calibri" panose="020F0502020204030204" pitchFamily="34" charset="0"/>
              </a:rPr>
              <a:t>D</a:t>
            </a:r>
            <a:r>
              <a:rPr lang="nb-NO" sz="2000" b="0" i="0" dirty="0">
                <a:solidFill>
                  <a:srgbClr val="000000"/>
                </a:solidFill>
                <a:effectLst/>
                <a:latin typeface="Calibri" panose="020F0502020204030204" pitchFamily="34" charset="0"/>
              </a:rPr>
              <a:t>e fleste ønsker den på veggen hjemme. </a:t>
            </a:r>
            <a:r>
              <a:rPr lang="nb-NO" sz="2000" dirty="0">
                <a:solidFill>
                  <a:srgbClr val="000000"/>
                </a:solidFill>
                <a:latin typeface="Calibri" panose="020F0502020204030204" pitchFamily="34" charset="0"/>
              </a:rPr>
              <a:t>Annen hver uke </a:t>
            </a:r>
            <a:r>
              <a:rPr lang="nb-NO" sz="2000" b="0" i="0" dirty="0">
                <a:solidFill>
                  <a:srgbClr val="000000"/>
                </a:solidFill>
                <a:effectLst/>
                <a:latin typeface="Calibri" panose="020F0502020204030204" pitchFamily="34" charset="0"/>
              </a:rPr>
              <a:t>sender vi en rapport på mail til alle foreldrene der vi i tekst og bilder dokumenterer ukas innhold. </a:t>
            </a:r>
            <a:endParaRPr lang="nb-NO" sz="2000" b="0" i="0" dirty="0">
              <a:solidFill>
                <a:srgbClr val="000000"/>
              </a:solidFill>
              <a:effectLst/>
              <a:latin typeface="Segoe UI" panose="020B0502040204020203" pitchFamily="34" charset="0"/>
            </a:endParaRPr>
          </a:p>
          <a:p>
            <a:pPr marL="0" indent="0" algn="l" rtl="0" fontAlgn="base">
              <a:lnSpc>
                <a:spcPct val="170000"/>
              </a:lnSpc>
              <a:buNone/>
            </a:pPr>
            <a:r>
              <a:rPr lang="nb-NO" sz="2000" b="0" i="0" dirty="0">
                <a:solidFill>
                  <a:srgbClr val="000000"/>
                </a:solidFill>
                <a:effectLst/>
                <a:latin typeface="Calibri" panose="020F0502020204030204" pitchFamily="34" charset="0"/>
              </a:rPr>
              <a:t>Gjennom observasjoner av barn og barnegruppe kan vi evaluere arbeidet og revidere arbeidsmåter. Foreldrene holdes oppdatert gjennom foreldresamtaler og daglige treff der man utveksler nyttig informasjon. Foreldrene er viktige samarbeidspartnere i vurderingen av arbeidet vårt. </a:t>
            </a:r>
            <a:br>
              <a:rPr lang="nb-NO" sz="2000" b="0" i="0" dirty="0">
                <a:solidFill>
                  <a:srgbClr val="000000"/>
                </a:solidFill>
                <a:effectLst/>
                <a:latin typeface="Calibri" panose="020F0502020204030204" pitchFamily="34" charset="0"/>
              </a:rPr>
            </a:br>
            <a:r>
              <a:rPr lang="nb-NO" sz="2000" b="0" i="0" dirty="0">
                <a:solidFill>
                  <a:srgbClr val="000000"/>
                </a:solidFill>
                <a:effectLst/>
                <a:latin typeface="Calibri" panose="020F0502020204030204" pitchFamily="34" charset="0"/>
              </a:rPr>
              <a:t>I personalmøtene og planleggingsdager vurderes det pedagogiske arbeidet fortløpende og både enkeltbarn, problemstillinger og samarbeid blir reflektert over og gi grunnlag for videre arbeid og forbedringer. </a:t>
            </a:r>
            <a:r>
              <a:rPr lang="nb-NO" sz="2000" dirty="0">
                <a:solidFill>
                  <a:srgbClr val="000000"/>
                </a:solidFill>
                <a:latin typeface="Segoe UI" panose="020B0502040204020203" pitchFamily="34" charset="0"/>
              </a:rPr>
              <a:t> </a:t>
            </a:r>
            <a:r>
              <a:rPr lang="nb-NO" sz="2000" b="0" i="0" dirty="0">
                <a:solidFill>
                  <a:srgbClr val="000000"/>
                </a:solidFill>
                <a:effectLst/>
                <a:latin typeface="Calibri" panose="020F0502020204030204" pitchFamily="34" charset="0"/>
              </a:rPr>
              <a:t>Et etisk perspektiv skal ligge til grunn ved all dokumentasjon av barn og barnegruppen. Samtykkeerklæring ved spesielle behov for deling av informasjon. </a:t>
            </a:r>
            <a:endParaRPr lang="nb-NO" sz="2000" b="0" i="0" dirty="0">
              <a:solidFill>
                <a:srgbClr val="000000"/>
              </a:solidFill>
              <a:effectLst/>
              <a:latin typeface="Segoe UI" panose="020B0502040204020203" pitchFamily="34" charset="0"/>
            </a:endParaRPr>
          </a:p>
          <a:p>
            <a:pPr marL="0" indent="0" algn="l" rtl="0" fontAlgn="base">
              <a:lnSpc>
                <a:spcPct val="170000"/>
              </a:lnSpc>
              <a:buNone/>
            </a:pPr>
            <a:endParaRPr lang="nb-NO" sz="2000" b="0" i="0" dirty="0">
              <a:solidFill>
                <a:srgbClr val="000000"/>
              </a:solidFill>
              <a:effectLst/>
            </a:endParaRPr>
          </a:p>
        </p:txBody>
      </p:sp>
      <p:sp>
        <p:nvSpPr>
          <p:cNvPr id="4" name="Plassholder for lysbildenummer 3">
            <a:extLst>
              <a:ext uri="{FF2B5EF4-FFF2-40B4-BE49-F238E27FC236}">
                <a16:creationId xmlns:a16="http://schemas.microsoft.com/office/drawing/2014/main" id="{E2577A62-0932-5C79-AD80-3FF441AA87A5}"/>
              </a:ext>
            </a:extLst>
          </p:cNvPr>
          <p:cNvSpPr>
            <a:spLocks noGrp="1"/>
          </p:cNvSpPr>
          <p:nvPr>
            <p:ph type="sldNum" sz="quarter" idx="12"/>
          </p:nvPr>
        </p:nvSpPr>
        <p:spPr/>
        <p:txBody>
          <a:bodyPr/>
          <a:lstStyle/>
          <a:p>
            <a:fld id="{3D637016-104A-45BD-A81C-CD5BFD6FA7E4}" type="slidenum">
              <a:rPr lang="nb-NO" smtClean="0"/>
              <a:t>25</a:t>
            </a:fld>
            <a:endParaRPr lang="nb-NO"/>
          </a:p>
        </p:txBody>
      </p:sp>
    </p:spTree>
    <p:extLst>
      <p:ext uri="{BB962C8B-B14F-4D97-AF65-F5344CB8AC3E}">
        <p14:creationId xmlns:p14="http://schemas.microsoft.com/office/powerpoint/2010/main" val="23309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4430681-252A-C14B-8018-E54F0B7A0569}"/>
              </a:ext>
            </a:extLst>
          </p:cNvPr>
          <p:cNvSpPr>
            <a:spLocks noGrp="1"/>
          </p:cNvSpPr>
          <p:nvPr>
            <p:ph idx="1"/>
          </p:nvPr>
        </p:nvSpPr>
        <p:spPr>
          <a:xfrm>
            <a:off x="838200" y="597877"/>
            <a:ext cx="10515600" cy="5579086"/>
          </a:xfrm>
        </p:spPr>
        <p:txBody>
          <a:bodyPr>
            <a:normAutofit/>
          </a:bodyPr>
          <a:lstStyle/>
          <a:p>
            <a:pPr marL="0" indent="0" algn="l" rtl="0" fontAlgn="base">
              <a:lnSpc>
                <a:spcPct val="150000"/>
              </a:lnSpc>
              <a:buNone/>
            </a:pPr>
            <a:r>
              <a:rPr lang="nb-NO" sz="1400" b="0" i="0" dirty="0">
                <a:solidFill>
                  <a:srgbClr val="2E74B5"/>
                </a:solidFill>
                <a:effectLst/>
              </a:rPr>
              <a:t>Rammeplan og årsplan </a:t>
            </a:r>
          </a:p>
          <a:p>
            <a:pPr marL="0" indent="0" algn="l" rtl="0" fontAlgn="base">
              <a:lnSpc>
                <a:spcPct val="150000"/>
              </a:lnSpc>
              <a:buNone/>
            </a:pPr>
            <a:r>
              <a:rPr lang="nb-NO" sz="1400" b="0" i="0" dirty="0">
                <a:solidFill>
                  <a:srgbClr val="000000"/>
                </a:solidFill>
                <a:effectLst/>
              </a:rPr>
              <a:t>Rammeplanen gir retningslinjer for barnehagens verdigrunnlag, innhold og oppgaver. Rammeplanen gir styrer, pedagogiske ledere og det øvrige personalet en forpliktende ramme for planlegging, gjennomføring og vurdering av barnehagens virksomhet. Den gir også informasjon til foreldre, eiere og tilsynsmyndighet. Ut fra rammeplanens 7 fagområder utarbeider vi en virksomhetsplan/årsplan som revideres hvert 3. år. I vår barnehage lager vi halvårsplaner – høsthalvår og vårhalvår - med temaer og innhold for gjeldende år. De fleste fagområdene er representert i dagliglivets aktiviteter. Barnehagens arbeidsform er i stor grad tverrfaglig. I tillegg blir det arbeidet mer systematisk med fagområdene gjennom tema-arbeid og bearbeiding av opplevelser fra turer og lignende. Temaarbeidet foregår i grupper av barn tilpasset alder.  </a:t>
            </a:r>
          </a:p>
        </p:txBody>
      </p:sp>
      <p:sp>
        <p:nvSpPr>
          <p:cNvPr id="4" name="Plassholder for lysbildenummer 3">
            <a:extLst>
              <a:ext uri="{FF2B5EF4-FFF2-40B4-BE49-F238E27FC236}">
                <a16:creationId xmlns:a16="http://schemas.microsoft.com/office/drawing/2014/main" id="{9CCDBDA2-3B74-C3CD-06A8-0D5B1C9EFB0D}"/>
              </a:ext>
            </a:extLst>
          </p:cNvPr>
          <p:cNvSpPr>
            <a:spLocks noGrp="1"/>
          </p:cNvSpPr>
          <p:nvPr>
            <p:ph type="sldNum" sz="quarter" idx="12"/>
          </p:nvPr>
        </p:nvSpPr>
        <p:spPr/>
        <p:txBody>
          <a:bodyPr/>
          <a:lstStyle/>
          <a:p>
            <a:fld id="{3D637016-104A-45BD-A81C-CD5BFD6FA7E4}" type="slidenum">
              <a:rPr lang="nb-NO" smtClean="0"/>
              <a:t>26</a:t>
            </a:fld>
            <a:endParaRPr lang="nb-NO"/>
          </a:p>
        </p:txBody>
      </p:sp>
      <p:pic>
        <p:nvPicPr>
          <p:cNvPr id="15362" name="Picture 2" descr="Et bilde som inneholder tekst, leke&#10;&#10;Automatisk generert beskrivelse">
            <a:extLst>
              <a:ext uri="{FF2B5EF4-FFF2-40B4-BE49-F238E27FC236}">
                <a16:creationId xmlns:a16="http://schemas.microsoft.com/office/drawing/2014/main" id="{430D7483-6AC6-A019-7678-09EF52A52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3146914"/>
            <a:ext cx="61150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9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A280E9-86DB-6C92-6CA6-DDEFB296C390}"/>
              </a:ext>
            </a:extLst>
          </p:cNvPr>
          <p:cNvSpPr>
            <a:spLocks noGrp="1"/>
          </p:cNvSpPr>
          <p:nvPr>
            <p:ph type="title"/>
          </p:nvPr>
        </p:nvSpPr>
        <p:spPr/>
        <p:txBody>
          <a:bodyPr/>
          <a:lstStyle/>
          <a:p>
            <a:r>
              <a:rPr lang="nb-NO" dirty="0"/>
              <a:t>Fagområdene</a:t>
            </a:r>
          </a:p>
        </p:txBody>
      </p:sp>
      <p:sp>
        <p:nvSpPr>
          <p:cNvPr id="4" name="Plassholder for lysbildenummer 3">
            <a:extLst>
              <a:ext uri="{FF2B5EF4-FFF2-40B4-BE49-F238E27FC236}">
                <a16:creationId xmlns:a16="http://schemas.microsoft.com/office/drawing/2014/main" id="{981CEC11-A946-ED3C-5FC2-209D539E9299}"/>
              </a:ext>
            </a:extLst>
          </p:cNvPr>
          <p:cNvSpPr>
            <a:spLocks noGrp="1"/>
          </p:cNvSpPr>
          <p:nvPr>
            <p:ph type="sldNum" sz="quarter" idx="12"/>
          </p:nvPr>
        </p:nvSpPr>
        <p:spPr/>
        <p:txBody>
          <a:bodyPr/>
          <a:lstStyle/>
          <a:p>
            <a:fld id="{3D637016-104A-45BD-A81C-CD5BFD6FA7E4}" type="slidenum">
              <a:rPr lang="nb-NO" smtClean="0"/>
              <a:t>27</a:t>
            </a:fld>
            <a:endParaRPr lang="nb-NO"/>
          </a:p>
        </p:txBody>
      </p:sp>
      <p:pic>
        <p:nvPicPr>
          <p:cNvPr id="14338" name="Picture 2" descr="Tekstboks">
            <a:extLst>
              <a:ext uri="{FF2B5EF4-FFF2-40B4-BE49-F238E27FC236}">
                <a16:creationId xmlns:a16="http://schemas.microsoft.com/office/drawing/2014/main" id="{A3DEB0EC-1576-EB10-B88E-9EC1868A6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924" y="265966"/>
            <a:ext cx="3267075" cy="418147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Tekstboks">
            <a:extLst>
              <a:ext uri="{FF2B5EF4-FFF2-40B4-BE49-F238E27FC236}">
                <a16:creationId xmlns:a16="http://schemas.microsoft.com/office/drawing/2014/main" id="{69A527BA-7D73-DEBA-5C31-6EEF72307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837" y="3279775"/>
            <a:ext cx="2905125"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Tekstboks">
            <a:extLst>
              <a:ext uri="{FF2B5EF4-FFF2-40B4-BE49-F238E27FC236}">
                <a16:creationId xmlns:a16="http://schemas.microsoft.com/office/drawing/2014/main" id="{98B1971C-85FF-18D4-6586-38CCD594FA0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553324" y="365125"/>
            <a:ext cx="1800476" cy="3229426"/>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Tekstboks">
            <a:extLst>
              <a:ext uri="{FF2B5EF4-FFF2-40B4-BE49-F238E27FC236}">
                <a16:creationId xmlns:a16="http://schemas.microsoft.com/office/drawing/2014/main" id="{446AE684-A1B6-1908-8CD9-262DD96E7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7138" y="2771775"/>
            <a:ext cx="2657475" cy="3933825"/>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Tekstboks">
            <a:extLst>
              <a:ext uri="{FF2B5EF4-FFF2-40B4-BE49-F238E27FC236}">
                <a16:creationId xmlns:a16="http://schemas.microsoft.com/office/drawing/2014/main" id="{5497CD8F-9BDB-21DA-565E-9BB445E931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2200" y="3443287"/>
            <a:ext cx="20669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Tekstboks">
            <a:extLst>
              <a:ext uri="{FF2B5EF4-FFF2-40B4-BE49-F238E27FC236}">
                <a16:creationId xmlns:a16="http://schemas.microsoft.com/office/drawing/2014/main" id="{9A17A10F-DDD2-CA69-8114-AA5E99D21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714" y="2823428"/>
            <a:ext cx="2333625" cy="3248025"/>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Tekstboks">
            <a:extLst>
              <a:ext uri="{FF2B5EF4-FFF2-40B4-BE49-F238E27FC236}">
                <a16:creationId xmlns:a16="http://schemas.microsoft.com/office/drawing/2014/main" id="{4A6A2D86-C14E-0E98-2FF2-1D30AF104E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5787" y="1328982"/>
            <a:ext cx="2515865" cy="271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74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F830888-C7C8-2C88-9D5F-9C6C87E377F7}"/>
              </a:ext>
            </a:extLst>
          </p:cNvPr>
          <p:cNvSpPr>
            <a:spLocks noGrp="1"/>
          </p:cNvSpPr>
          <p:nvPr>
            <p:ph idx="1"/>
          </p:nvPr>
        </p:nvSpPr>
        <p:spPr>
          <a:xfrm>
            <a:off x="838200" y="410308"/>
            <a:ext cx="10515600" cy="6119446"/>
          </a:xfrm>
        </p:spPr>
        <p:txBody>
          <a:bodyPr>
            <a:normAutofit fontScale="92500" lnSpcReduction="20000"/>
          </a:bodyPr>
          <a:lstStyle/>
          <a:p>
            <a:pPr marL="0" indent="0" algn="l" rtl="0" fontAlgn="base">
              <a:lnSpc>
                <a:spcPct val="150000"/>
              </a:lnSpc>
              <a:buNone/>
            </a:pPr>
            <a:r>
              <a:rPr lang="nb-NO" sz="2200" b="0" i="0" dirty="0">
                <a:effectLst/>
              </a:rPr>
              <a:t>Overganger </a:t>
            </a:r>
          </a:p>
          <a:p>
            <a:pPr marL="0" indent="0" algn="l" rtl="0" fontAlgn="base">
              <a:lnSpc>
                <a:spcPct val="150000"/>
              </a:lnSpc>
              <a:buNone/>
            </a:pPr>
            <a:r>
              <a:rPr lang="nb-NO" sz="1500" b="0" i="0" dirty="0">
                <a:effectLst/>
              </a:rPr>
              <a:t>Ny i barnehagen </a:t>
            </a:r>
            <a:br>
              <a:rPr lang="nb-NO" sz="1500" b="0" i="0" dirty="0">
                <a:effectLst/>
              </a:rPr>
            </a:br>
            <a:r>
              <a:rPr lang="nb-NO" sz="1500" b="0" i="0" dirty="0">
                <a:effectLst/>
              </a:rPr>
              <a:t>De nye barnas foresatte får i mai måned et skriv fra barnehagen med en del praktisk informasjon. </a:t>
            </a:r>
            <a:br>
              <a:rPr lang="nb-NO" sz="1500" b="0" i="0" dirty="0">
                <a:effectLst/>
              </a:rPr>
            </a:br>
            <a:r>
              <a:rPr lang="nb-NO" sz="1500" b="0" i="0" dirty="0">
                <a:effectLst/>
              </a:rPr>
              <a:t>Oppstarten skal være trygg og god, de første dagene er mor eller far med. </a:t>
            </a:r>
            <a:br>
              <a:rPr lang="nb-NO" sz="1500" b="0" i="0" dirty="0">
                <a:effectLst/>
              </a:rPr>
            </a:br>
            <a:r>
              <a:rPr lang="nb-NO" sz="1500" b="0" i="0" dirty="0">
                <a:effectLst/>
              </a:rPr>
              <a:t>Barn som oss er forskjellige, og det varierer hvordan barna tilvenner seg den nye hverdagen. Men tid er et stikkord, og tilvenningen kan gå over flere dager. De første tilvenningsdagene bør være korte, det er viktig at barnet får gå hjem før alt blir slitsomt, slik at det føles godt å komme tilbake.    </a:t>
            </a:r>
            <a:br>
              <a:rPr lang="nb-NO" sz="1500" b="0" i="0" dirty="0">
                <a:effectLst/>
              </a:rPr>
            </a:br>
            <a:r>
              <a:rPr lang="nb-NO" sz="1500" b="0" i="0" dirty="0">
                <a:effectLst/>
              </a:rPr>
              <a:t>I juni setter vi av dag for «bli-kjent-besøk» for nye barn. Vi ønsker i tillegg også velkommen for mer uformelle besøk, slik at barnehagen allerede er et kjent sted før oppstart. </a:t>
            </a:r>
            <a:br>
              <a:rPr lang="nb-NO" sz="1500" b="0" i="0" dirty="0">
                <a:effectLst/>
              </a:rPr>
            </a:br>
            <a:r>
              <a:rPr lang="nb-NO" sz="1500" b="0" i="0" dirty="0">
                <a:effectLst/>
              </a:rPr>
              <a:t>Første dag har pedagogisk leder samtale med foresatte der informasjon begge veier blir utvekslet. Etter den første fasen i tilvenningen er over og barnet er overlatt i barnehagen uten foreldre kan det oppleves tungt for mamma eller pappa. Det er derfor viktig at vi formidler tett hvordan det går.  </a:t>
            </a:r>
          </a:p>
          <a:p>
            <a:pPr marL="0" indent="0" algn="l" rtl="0" fontAlgn="base">
              <a:lnSpc>
                <a:spcPct val="150000"/>
              </a:lnSpc>
              <a:buNone/>
            </a:pPr>
            <a:r>
              <a:rPr lang="nb-NO" sz="1500" b="0" i="0" dirty="0">
                <a:effectLst/>
              </a:rPr>
              <a:t>Skolestart </a:t>
            </a:r>
            <a:br>
              <a:rPr lang="nb-NO" sz="1500" b="0" i="0" dirty="0">
                <a:effectLst/>
              </a:rPr>
            </a:br>
            <a:r>
              <a:rPr lang="nb-NO" sz="1500" b="0" i="0" dirty="0">
                <a:effectLst/>
              </a:rPr>
              <a:t>Fem-åringene har det siste året i barnehagen førskole ukentlig. Vi bruker Trampoline som aktivitetsbok, men utvider gjerne temaarbeid i førskolegruppa.  </a:t>
            </a:r>
            <a:br>
              <a:rPr lang="nb-NO" sz="1500" b="0" i="0" dirty="0">
                <a:effectLst/>
              </a:rPr>
            </a:br>
            <a:r>
              <a:rPr lang="nb-NO" sz="1500" b="1" i="0" dirty="0">
                <a:effectLst/>
              </a:rPr>
              <a:t>Februar:</a:t>
            </a:r>
            <a:r>
              <a:rPr lang="nb-NO" sz="1500" b="0" i="0" dirty="0">
                <a:effectLst/>
              </a:rPr>
              <a:t> Skolen i samarbeid med barnehagen inviterer til foreldremøte for foresatte neste års 1.klasse. </a:t>
            </a:r>
            <a:br>
              <a:rPr lang="nb-NO" sz="1500" b="0" i="0" dirty="0">
                <a:effectLst/>
              </a:rPr>
            </a:br>
            <a:r>
              <a:rPr lang="nb-NO" sz="1500" b="1" i="0" dirty="0">
                <a:effectLst/>
              </a:rPr>
              <a:t>Februar:</a:t>
            </a:r>
            <a:r>
              <a:rPr lang="nb-NO" sz="1500" b="0" i="0" dirty="0">
                <a:effectLst/>
              </a:rPr>
              <a:t> Skoleinnskriving </a:t>
            </a:r>
            <a:br>
              <a:rPr lang="nb-NO" sz="1500" b="0" i="0" dirty="0">
                <a:effectLst/>
              </a:rPr>
            </a:br>
            <a:r>
              <a:rPr lang="nb-NO" sz="1500" b="1" i="0" dirty="0">
                <a:effectLst/>
              </a:rPr>
              <a:t>Mars/april:</a:t>
            </a:r>
            <a:r>
              <a:rPr lang="nb-NO" sz="1500" b="0" i="0" dirty="0">
                <a:effectLst/>
              </a:rPr>
              <a:t> Førskole 1 dag annenhver uke på Oppeid skole sammen med førskolebarna fra Oppeid. </a:t>
            </a:r>
          </a:p>
          <a:p>
            <a:pPr algn="l" rtl="0" fontAlgn="base">
              <a:lnSpc>
                <a:spcPct val="150000"/>
              </a:lnSpc>
            </a:pPr>
            <a:r>
              <a:rPr lang="nb-NO" sz="1500" b="0" i="0" dirty="0">
                <a:effectLst/>
              </a:rPr>
              <a:t>Ved spesielle behov samarbeidsmøter barnehage/skole i juni </a:t>
            </a:r>
          </a:p>
          <a:p>
            <a:endParaRPr lang="nb-NO" dirty="0"/>
          </a:p>
        </p:txBody>
      </p:sp>
      <p:sp>
        <p:nvSpPr>
          <p:cNvPr id="4" name="Plassholder for lysbildenummer 3">
            <a:extLst>
              <a:ext uri="{FF2B5EF4-FFF2-40B4-BE49-F238E27FC236}">
                <a16:creationId xmlns:a16="http://schemas.microsoft.com/office/drawing/2014/main" id="{DE3FA760-BEDA-0D98-F5DE-6DBC40DA1F43}"/>
              </a:ext>
            </a:extLst>
          </p:cNvPr>
          <p:cNvSpPr>
            <a:spLocks noGrp="1"/>
          </p:cNvSpPr>
          <p:nvPr>
            <p:ph type="sldNum" sz="quarter" idx="12"/>
          </p:nvPr>
        </p:nvSpPr>
        <p:spPr/>
        <p:txBody>
          <a:bodyPr/>
          <a:lstStyle/>
          <a:p>
            <a:fld id="{3D637016-104A-45BD-A81C-CD5BFD6FA7E4}" type="slidenum">
              <a:rPr lang="nb-NO" smtClean="0"/>
              <a:t>28</a:t>
            </a:fld>
            <a:endParaRPr lang="nb-NO"/>
          </a:p>
        </p:txBody>
      </p:sp>
    </p:spTree>
    <p:extLst>
      <p:ext uri="{BB962C8B-B14F-4D97-AF65-F5344CB8AC3E}">
        <p14:creationId xmlns:p14="http://schemas.microsoft.com/office/powerpoint/2010/main" val="3603498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773EC-4CC9-8D7D-B229-FCA3E0679E1C}"/>
              </a:ext>
            </a:extLst>
          </p:cNvPr>
          <p:cNvSpPr>
            <a:spLocks noGrp="1"/>
          </p:cNvSpPr>
          <p:nvPr>
            <p:ph type="title"/>
          </p:nvPr>
        </p:nvSpPr>
        <p:spPr/>
        <p:txBody>
          <a:bodyPr>
            <a:normAutofit/>
          </a:bodyPr>
          <a:lstStyle/>
          <a:p>
            <a:pPr rtl="0" fontAlgn="base"/>
            <a:r>
              <a:rPr lang="nb-NO" sz="3600" b="0" i="0" dirty="0">
                <a:solidFill>
                  <a:srgbClr val="000000"/>
                </a:solidFill>
                <a:effectLst/>
                <a:latin typeface="+mn-lt"/>
              </a:rPr>
              <a:t>Kommunikasjon, språk og tekst</a:t>
            </a:r>
            <a:endParaRPr lang="nb-NO" sz="3600" dirty="0">
              <a:latin typeface="+mn-lt"/>
            </a:endParaRPr>
          </a:p>
        </p:txBody>
      </p:sp>
      <p:graphicFrame>
        <p:nvGraphicFramePr>
          <p:cNvPr id="5" name="Plassholder for innhold 4">
            <a:extLst>
              <a:ext uri="{FF2B5EF4-FFF2-40B4-BE49-F238E27FC236}">
                <a16:creationId xmlns:a16="http://schemas.microsoft.com/office/drawing/2014/main" id="{973E8FE5-9C5B-516C-FD17-D18F4F55F9EA}"/>
              </a:ext>
            </a:extLst>
          </p:cNvPr>
          <p:cNvGraphicFramePr>
            <a:graphicFrameLocks noGrp="1"/>
          </p:cNvGraphicFramePr>
          <p:nvPr>
            <p:ph idx="1"/>
            <p:extLst>
              <p:ext uri="{D42A27DB-BD31-4B8C-83A1-F6EECF244321}">
                <p14:modId xmlns:p14="http://schemas.microsoft.com/office/powerpoint/2010/main" val="2845982521"/>
              </p:ext>
            </p:extLst>
          </p:nvPr>
        </p:nvGraphicFramePr>
        <p:xfrm>
          <a:off x="838200" y="1779330"/>
          <a:ext cx="10720753" cy="4467536"/>
        </p:xfrm>
        <a:graphic>
          <a:graphicData uri="http://schemas.openxmlformats.org/drawingml/2006/table">
            <a:tbl>
              <a:tblPr/>
              <a:tblGrid>
                <a:gridCol w="1158695">
                  <a:extLst>
                    <a:ext uri="{9D8B030D-6E8A-4147-A177-3AD203B41FA5}">
                      <a16:colId xmlns:a16="http://schemas.microsoft.com/office/drawing/2014/main" val="1758971852"/>
                    </a:ext>
                  </a:extLst>
                </a:gridCol>
                <a:gridCol w="4038564">
                  <a:extLst>
                    <a:ext uri="{9D8B030D-6E8A-4147-A177-3AD203B41FA5}">
                      <a16:colId xmlns:a16="http://schemas.microsoft.com/office/drawing/2014/main" val="1978092540"/>
                    </a:ext>
                  </a:extLst>
                </a:gridCol>
                <a:gridCol w="5523494">
                  <a:extLst>
                    <a:ext uri="{9D8B030D-6E8A-4147-A177-3AD203B41FA5}">
                      <a16:colId xmlns:a16="http://schemas.microsoft.com/office/drawing/2014/main" val="4158483247"/>
                    </a:ext>
                  </a:extLst>
                </a:gridCol>
              </a:tblGrid>
              <a:tr h="414413">
                <a:tc>
                  <a:txBody>
                    <a:bodyPr/>
                    <a:lstStyle/>
                    <a:p>
                      <a:pPr fontAlgn="t"/>
                      <a:endParaRPr lang="nb-NO" sz="1200">
                        <a:effectLst/>
                      </a:endParaRPr>
                    </a:p>
                    <a:p>
                      <a:pPr algn="l" rtl="0" fontAlgn="base"/>
                      <a:r>
                        <a:rPr lang="nb-NO" sz="1200" b="0" i="0">
                          <a:effectLst/>
                          <a:latin typeface="Arial" panose="020B0604020202020204" pitchFamily="34" charset="0"/>
                        </a:rPr>
                        <a:t>ALDER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200">
                        <a:effectLst/>
                      </a:endParaRPr>
                    </a:p>
                    <a:p>
                      <a:pPr algn="ctr" rtl="0" fontAlgn="base"/>
                      <a:r>
                        <a:rPr lang="nb-NO" sz="1200" b="0" i="0">
                          <a:effectLst/>
                          <a:latin typeface="Arial" panose="020B0604020202020204" pitchFamily="34" charset="0"/>
                        </a:rPr>
                        <a:t>BARNA SKAL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200">
                        <a:effectLst/>
                      </a:endParaRPr>
                    </a:p>
                    <a:p>
                      <a:pPr algn="l" rtl="0" fontAlgn="base"/>
                      <a:r>
                        <a:rPr lang="nb-NO" sz="1200" b="0" i="0">
                          <a:effectLst/>
                          <a:latin typeface="Arial" panose="020B0604020202020204" pitchFamily="34" charset="0"/>
                        </a:rPr>
                        <a:t>PERSONALET SKAL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93245389"/>
                  </a:ext>
                </a:extLst>
              </a:tr>
              <a:tr h="1450446">
                <a:tc>
                  <a:txBody>
                    <a:bodyPr/>
                    <a:lstStyle/>
                    <a:p>
                      <a:pPr fontAlgn="t"/>
                      <a:endParaRPr lang="nb-NO" sz="1200">
                        <a:effectLst/>
                      </a:endParaRPr>
                    </a:p>
                    <a:p>
                      <a:pPr algn="l" rtl="0" fontAlgn="base"/>
                      <a:r>
                        <a:rPr lang="nb-NO" sz="1200" b="0" i="0">
                          <a:effectLst/>
                          <a:latin typeface="Arial" panose="020B0604020202020204" pitchFamily="34" charset="0"/>
                        </a:rPr>
                        <a:t>1 – 2 ÅR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Gjenkjenne eget navn </a:t>
                      </a:r>
                    </a:p>
                    <a:p>
                      <a:pPr algn="l" rtl="0" fontAlgn="base">
                        <a:buFont typeface="Arial" panose="020B0604020202020204" pitchFamily="34" charset="0"/>
                        <a:buChar char="•"/>
                      </a:pPr>
                      <a:r>
                        <a:rPr lang="nb-NO" sz="1200" b="0" i="0">
                          <a:effectLst/>
                          <a:latin typeface="Arial" panose="020B0604020202020204" pitchFamily="34" charset="0"/>
                        </a:rPr>
                        <a:t>Bli kjent med ulike bøker </a:t>
                      </a:r>
                    </a:p>
                    <a:p>
                      <a:pPr algn="l" rtl="0" fontAlgn="base">
                        <a:buFont typeface="Arial" panose="020B0604020202020204" pitchFamily="34" charset="0"/>
                        <a:buChar char="•"/>
                      </a:pPr>
                      <a:r>
                        <a:rPr lang="nb-NO" sz="1200" b="0" i="0">
                          <a:effectLst/>
                          <a:latin typeface="Arial" panose="020B0604020202020204" pitchFamily="34" charset="0"/>
                        </a:rPr>
                        <a:t>Bli kjent med ulike barnesanger, rim og regler </a:t>
                      </a:r>
                    </a:p>
                    <a:p>
                      <a:pPr algn="l" rtl="0" fontAlgn="base">
                        <a:buFont typeface="Arial" panose="020B0604020202020204" pitchFamily="34" charset="0"/>
                        <a:buChar char="•"/>
                      </a:pPr>
                      <a:r>
                        <a:rPr lang="nb-NO" sz="1200" b="0" i="0">
                          <a:effectLst/>
                          <a:latin typeface="Arial" panose="020B0604020202020204" pitchFamily="34" charset="0"/>
                        </a:rPr>
                        <a:t>Tilegne seg ord, og etter hvert sette sammen til to- og treordsytringer </a:t>
                      </a:r>
                    </a:p>
                    <a:p>
                      <a:pPr algn="l" rtl="0" fontAlgn="base"/>
                      <a:r>
                        <a:rPr lang="nb-NO" sz="1200" b="0" i="0">
                          <a:effectLst/>
                          <a:latin typeface="Arial" panose="020B0604020202020204" pitchFamily="34" charset="0"/>
                        </a:rPr>
                        <a:t>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Lese for barna </a:t>
                      </a:r>
                    </a:p>
                    <a:p>
                      <a:pPr algn="l" rtl="0" fontAlgn="base">
                        <a:buFont typeface="Arial" panose="020B0604020202020204" pitchFamily="34" charset="0"/>
                        <a:buChar char="•"/>
                      </a:pPr>
                      <a:r>
                        <a:rPr lang="nb-NO" sz="1200" b="0" i="0">
                          <a:effectLst/>
                          <a:latin typeface="Arial" panose="020B0604020202020204" pitchFamily="34" charset="0"/>
                        </a:rPr>
                        <a:t>Introdusere bøker </a:t>
                      </a:r>
                    </a:p>
                    <a:p>
                      <a:pPr algn="l" rtl="0" fontAlgn="base">
                        <a:buFont typeface="Arial" panose="020B0604020202020204" pitchFamily="34" charset="0"/>
                        <a:buChar char="•"/>
                      </a:pPr>
                      <a:r>
                        <a:rPr lang="nb-NO" sz="1200" b="0" i="0">
                          <a:effectLst/>
                          <a:latin typeface="Arial" panose="020B0604020202020204" pitchFamily="34" charset="0"/>
                        </a:rPr>
                        <a:t>Synge, bruke tøysevers, rim og regler </a:t>
                      </a:r>
                    </a:p>
                    <a:p>
                      <a:pPr algn="l" rtl="0" fontAlgn="base">
                        <a:buFont typeface="Arial" panose="020B0604020202020204" pitchFamily="34" charset="0"/>
                        <a:buChar char="•"/>
                      </a:pPr>
                      <a:r>
                        <a:rPr lang="nb-NO" sz="1200" b="0" i="0">
                          <a:effectLst/>
                          <a:latin typeface="Arial" panose="020B0604020202020204" pitchFamily="34" charset="0"/>
                        </a:rPr>
                        <a:t>Støtte barnet gjennom benevning og repetisjon </a:t>
                      </a:r>
                    </a:p>
                    <a:p>
                      <a:pPr algn="l" rtl="0" fontAlgn="base"/>
                      <a:r>
                        <a:rPr lang="nb-NO" sz="1200" b="0" i="0">
                          <a:effectLst/>
                          <a:latin typeface="Arial" panose="020B0604020202020204" pitchFamily="34" charset="0"/>
                        </a:rPr>
                        <a:t>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880699"/>
                  </a:ext>
                </a:extLst>
              </a:tr>
              <a:tr h="1036033">
                <a:tc>
                  <a:txBody>
                    <a:bodyPr/>
                    <a:lstStyle/>
                    <a:p>
                      <a:pPr fontAlgn="t"/>
                      <a:endParaRPr lang="nb-NO" sz="1200">
                        <a:effectLst/>
                      </a:endParaRPr>
                    </a:p>
                    <a:p>
                      <a:pPr algn="l" rtl="0" fontAlgn="base"/>
                      <a:r>
                        <a:rPr lang="nb-NO" sz="1200" b="0" i="0">
                          <a:effectLst/>
                          <a:latin typeface="Arial" panose="020B0604020202020204" pitchFamily="34" charset="0"/>
                        </a:rPr>
                        <a:t>3 -4 ÅR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200" dirty="0">
                        <a:effectLst/>
                      </a:endParaRPr>
                    </a:p>
                    <a:p>
                      <a:pPr algn="l" rtl="0" fontAlgn="base">
                        <a:buFont typeface="Arial" panose="020B0604020202020204" pitchFamily="34" charset="0"/>
                        <a:buChar char="•"/>
                      </a:pPr>
                      <a:r>
                        <a:rPr lang="nb-NO" sz="1200" b="0" i="0" dirty="0">
                          <a:effectLst/>
                          <a:latin typeface="Arial" panose="020B0604020202020204" pitchFamily="34" charset="0"/>
                        </a:rPr>
                        <a:t>Sortere ord i kategorier som f.eks. dyr, farger, klær, kroppen og årstider </a:t>
                      </a:r>
                    </a:p>
                    <a:p>
                      <a:pPr algn="l" rtl="0" fontAlgn="base">
                        <a:buFont typeface="Arial" panose="020B0604020202020204" pitchFamily="34" charset="0"/>
                        <a:buChar char="•"/>
                      </a:pPr>
                      <a:r>
                        <a:rPr lang="nb-NO" sz="1200" b="0" i="0" dirty="0">
                          <a:effectLst/>
                          <a:latin typeface="Arial" panose="020B0604020202020204" pitchFamily="34" charset="0"/>
                        </a:rPr>
                        <a:t>Sette sammen flere ord til et nytt ord </a:t>
                      </a:r>
                    </a:p>
                    <a:p>
                      <a:pPr algn="l" rtl="0" fontAlgn="base">
                        <a:buFont typeface="Arial" panose="020B0604020202020204" pitchFamily="34" charset="0"/>
                        <a:buChar char="•"/>
                      </a:pPr>
                      <a:r>
                        <a:rPr lang="nb-NO" sz="1200" b="0" i="0" dirty="0">
                          <a:effectLst/>
                          <a:latin typeface="Arial" panose="020B0604020202020204" pitchFamily="34" charset="0"/>
                        </a:rPr>
                        <a:t>Snakke i fullstendige setninger </a:t>
                      </a: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Leke med språket </a:t>
                      </a:r>
                    </a:p>
                    <a:p>
                      <a:pPr algn="l" rtl="0" fontAlgn="base">
                        <a:buFont typeface="Arial" panose="020B0604020202020204" pitchFamily="34" charset="0"/>
                        <a:buChar char="•"/>
                      </a:pPr>
                      <a:r>
                        <a:rPr lang="nb-NO" sz="1200" b="0" i="0">
                          <a:effectLst/>
                          <a:latin typeface="Arial" panose="020B0604020202020204" pitchFamily="34" charset="0"/>
                        </a:rPr>
                        <a:t>Lese variert </a:t>
                      </a:r>
                    </a:p>
                    <a:p>
                      <a:pPr algn="l" rtl="0" fontAlgn="base">
                        <a:buFont typeface="Arial" panose="020B0604020202020204" pitchFamily="34" charset="0"/>
                        <a:buChar char="•"/>
                      </a:pPr>
                      <a:r>
                        <a:rPr lang="nb-NO" sz="1200" b="0" i="0">
                          <a:effectLst/>
                          <a:latin typeface="Arial" panose="020B0604020202020204" pitchFamily="34" charset="0"/>
                        </a:rPr>
                        <a:t>Samtale og dialog om opplevelser </a:t>
                      </a:r>
                    </a:p>
                    <a:p>
                      <a:pPr algn="l" rtl="0" fontAlgn="base">
                        <a:buFont typeface="Arial" panose="020B0604020202020204" pitchFamily="34" charset="0"/>
                        <a:buChar char="•"/>
                      </a:pPr>
                      <a:r>
                        <a:rPr lang="nb-NO" sz="1200" b="0" i="0">
                          <a:effectLst/>
                          <a:latin typeface="Arial" panose="020B0604020202020204" pitchFamily="34" charset="0"/>
                        </a:rPr>
                        <a:t>Sanger, rim, regler og bevegelsesleker </a:t>
                      </a:r>
                    </a:p>
                    <a:p>
                      <a:pPr algn="l" rtl="0" fontAlgn="base"/>
                      <a:r>
                        <a:rPr lang="nb-NO" sz="1200" b="0" i="0">
                          <a:effectLst/>
                          <a:latin typeface="Arial" panose="020B0604020202020204" pitchFamily="34" charset="0"/>
                        </a:rPr>
                        <a:t>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343309"/>
                  </a:ext>
                </a:extLst>
              </a:tr>
              <a:tr h="1450446">
                <a:tc>
                  <a:txBody>
                    <a:bodyPr/>
                    <a:lstStyle/>
                    <a:p>
                      <a:pPr fontAlgn="t"/>
                      <a:endParaRPr lang="nb-NO" sz="1200">
                        <a:effectLst/>
                      </a:endParaRPr>
                    </a:p>
                    <a:p>
                      <a:pPr algn="l" rtl="0" fontAlgn="base"/>
                      <a:r>
                        <a:rPr lang="nb-NO" sz="1200" b="0" i="0">
                          <a:effectLst/>
                          <a:latin typeface="Arial" panose="020B0604020202020204" pitchFamily="34" charset="0"/>
                        </a:rPr>
                        <a:t>5 - 6 ÅR </a:t>
                      </a:r>
                      <a:endParaRPr lang="nb-NO" sz="1200" b="0" i="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Ta imot og følge instruksjoner og kollektive beskjeder </a:t>
                      </a:r>
                    </a:p>
                    <a:p>
                      <a:pPr algn="l" rtl="0" fontAlgn="base">
                        <a:buFont typeface="Arial" panose="020B0604020202020204" pitchFamily="34" charset="0"/>
                        <a:buChar char="•"/>
                      </a:pPr>
                      <a:r>
                        <a:rPr lang="nb-NO" sz="1200" b="0" i="0">
                          <a:effectLst/>
                          <a:latin typeface="Arial" panose="020B0604020202020204" pitchFamily="34" charset="0"/>
                        </a:rPr>
                        <a:t>Oppleve glede ved bruk av bøker  </a:t>
                      </a:r>
                    </a:p>
                    <a:p>
                      <a:pPr algn="l" rtl="0" fontAlgn="base">
                        <a:buFont typeface="Arial" panose="020B0604020202020204" pitchFamily="34" charset="0"/>
                        <a:buChar char="•"/>
                      </a:pPr>
                      <a:r>
                        <a:rPr lang="nb-NO" sz="1200" b="0" i="0">
                          <a:effectLst/>
                          <a:latin typeface="Arial" panose="020B0604020202020204" pitchFamily="34" charset="0"/>
                        </a:rPr>
                        <a:t>Gjenfortelle en historie </a:t>
                      </a:r>
                    </a:p>
                    <a:p>
                      <a:pPr algn="l" rtl="0" fontAlgn="base">
                        <a:buFont typeface="Arial" panose="020B0604020202020204" pitchFamily="34" charset="0"/>
                        <a:buChar char="•"/>
                      </a:pPr>
                      <a:r>
                        <a:rPr lang="nb-NO" sz="1200" b="0" i="0">
                          <a:effectLst/>
                          <a:latin typeface="Arial" panose="020B0604020202020204" pitchFamily="34" charset="0"/>
                        </a:rPr>
                        <a:t>Lære å se og tolke andres kroppsspråk og ansiktsuttrykk </a:t>
                      </a:r>
                    </a:p>
                    <a:p>
                      <a:pPr algn="l" rtl="0" fontAlgn="base">
                        <a:buFont typeface="Arial" panose="020B0604020202020204" pitchFamily="34" charset="0"/>
                        <a:buChar char="•"/>
                      </a:pPr>
                      <a:r>
                        <a:rPr lang="nb-NO" sz="1200" b="0" i="0">
                          <a:effectLst/>
                          <a:latin typeface="Arial" panose="020B0604020202020204" pitchFamily="34" charset="0"/>
                        </a:rPr>
                        <a:t>Ha hensiktsmessig stemmebruk </a:t>
                      </a: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200" dirty="0">
                        <a:effectLst/>
                      </a:endParaRPr>
                    </a:p>
                    <a:p>
                      <a:pPr algn="l" rtl="0" fontAlgn="base">
                        <a:buFont typeface="Arial" panose="020B0604020202020204" pitchFamily="34" charset="0"/>
                        <a:buChar char="•"/>
                      </a:pPr>
                      <a:r>
                        <a:rPr lang="nb-NO" sz="1200" b="0" i="0" dirty="0">
                          <a:effectLst/>
                          <a:latin typeface="Arial" panose="020B0604020202020204" pitchFamily="34" charset="0"/>
                        </a:rPr>
                        <a:t>Gi tydelige beskjeder </a:t>
                      </a:r>
                    </a:p>
                    <a:p>
                      <a:pPr algn="l" rtl="0" fontAlgn="base">
                        <a:buFont typeface="Arial" panose="020B0604020202020204" pitchFamily="34" charset="0"/>
                        <a:buChar char="•"/>
                      </a:pPr>
                      <a:r>
                        <a:rPr lang="nb-NO" sz="1200" b="0" i="0" dirty="0">
                          <a:effectLst/>
                          <a:latin typeface="Arial" panose="020B0604020202020204" pitchFamily="34" charset="0"/>
                        </a:rPr>
                        <a:t>Tilby variert utvalg av bøker </a:t>
                      </a:r>
                    </a:p>
                    <a:p>
                      <a:pPr algn="l" rtl="0" fontAlgn="base">
                        <a:buFont typeface="Arial" panose="020B0604020202020204" pitchFamily="34" charset="0"/>
                        <a:buChar char="•"/>
                      </a:pPr>
                      <a:r>
                        <a:rPr lang="nb-NO" sz="1200" b="0" i="0" dirty="0">
                          <a:effectLst/>
                          <a:latin typeface="Arial" panose="020B0604020202020204" pitchFamily="34" charset="0"/>
                        </a:rPr>
                        <a:t>Bruke verktøy og metoder som språkkista, skoggruppe, steg for steg </a:t>
                      </a:r>
                    </a:p>
                    <a:p>
                      <a:pPr algn="l" rtl="0" fontAlgn="base">
                        <a:buFont typeface="Arial" panose="020B0604020202020204" pitchFamily="34" charset="0"/>
                        <a:buChar char="•"/>
                      </a:pPr>
                      <a:r>
                        <a:rPr lang="nb-NO" sz="1200" b="0" i="0" dirty="0">
                          <a:effectLst/>
                          <a:latin typeface="Arial" panose="020B0604020202020204" pitchFamily="34" charset="0"/>
                        </a:rPr>
                        <a:t>Være gode rollemodeller </a:t>
                      </a:r>
                    </a:p>
                    <a:p>
                      <a:pPr algn="l" rtl="0" fontAlgn="base">
                        <a:buFont typeface="Arial" panose="020B0604020202020204" pitchFamily="34" charset="0"/>
                        <a:buChar char="•"/>
                      </a:pPr>
                      <a:r>
                        <a:rPr lang="nb-NO" sz="1200" b="0" i="0" dirty="0">
                          <a:effectLst/>
                          <a:latin typeface="Arial" panose="020B0604020202020204" pitchFamily="34" charset="0"/>
                        </a:rPr>
                        <a:t>Lytte, være til stede </a:t>
                      </a:r>
                    </a:p>
                    <a:p>
                      <a:pPr algn="l" rtl="0" fontAlgn="base"/>
                      <a:r>
                        <a:rPr lang="nb-NO" sz="1200" b="0" i="0" dirty="0">
                          <a:effectLst/>
                          <a:latin typeface="Arial" panose="020B0604020202020204" pitchFamily="34" charset="0"/>
                        </a:rPr>
                        <a:t> </a:t>
                      </a:r>
                      <a:endParaRPr lang="nb-NO" sz="12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043437"/>
                  </a:ext>
                </a:extLst>
              </a:tr>
            </a:tbl>
          </a:graphicData>
        </a:graphic>
      </p:graphicFrame>
      <p:sp>
        <p:nvSpPr>
          <p:cNvPr id="4" name="Plassholder for lysbildenummer 3">
            <a:extLst>
              <a:ext uri="{FF2B5EF4-FFF2-40B4-BE49-F238E27FC236}">
                <a16:creationId xmlns:a16="http://schemas.microsoft.com/office/drawing/2014/main" id="{19825ECC-AC7D-0144-399E-62FA71DDDD77}"/>
              </a:ext>
            </a:extLst>
          </p:cNvPr>
          <p:cNvSpPr>
            <a:spLocks noGrp="1"/>
          </p:cNvSpPr>
          <p:nvPr>
            <p:ph type="sldNum" sz="quarter" idx="12"/>
          </p:nvPr>
        </p:nvSpPr>
        <p:spPr/>
        <p:txBody>
          <a:bodyPr/>
          <a:lstStyle/>
          <a:p>
            <a:fld id="{3D637016-104A-45BD-A81C-CD5BFD6FA7E4}" type="slidenum">
              <a:rPr lang="nb-NO" smtClean="0"/>
              <a:t>29</a:t>
            </a:fld>
            <a:endParaRPr lang="nb-NO"/>
          </a:p>
        </p:txBody>
      </p:sp>
    </p:spTree>
    <p:extLst>
      <p:ext uri="{BB962C8B-B14F-4D97-AF65-F5344CB8AC3E}">
        <p14:creationId xmlns:p14="http://schemas.microsoft.com/office/powerpoint/2010/main" val="28608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5BF2AD8-BCEB-FA97-B718-2EADE3BCBE45}"/>
              </a:ext>
            </a:extLst>
          </p:cNvPr>
          <p:cNvSpPr>
            <a:spLocks noGrp="1"/>
          </p:cNvSpPr>
          <p:nvPr>
            <p:ph idx="1"/>
          </p:nvPr>
        </p:nvSpPr>
        <p:spPr>
          <a:xfrm>
            <a:off x="838200" y="657225"/>
            <a:ext cx="10515600" cy="5519738"/>
          </a:xfrm>
        </p:spPr>
        <p:txBody>
          <a:bodyPr>
            <a:normAutofit/>
          </a:bodyPr>
          <a:lstStyle/>
          <a:p>
            <a:pPr marL="0" indent="0">
              <a:buNone/>
            </a:pPr>
            <a:r>
              <a:rPr lang="nb-NO" sz="2400" dirty="0"/>
              <a:t>Praktisk informasjon</a:t>
            </a:r>
          </a:p>
          <a:p>
            <a:pPr marL="0" indent="0">
              <a:buNone/>
            </a:pPr>
            <a:r>
              <a:rPr lang="nb-NO" sz="1400" b="1" dirty="0"/>
              <a:t>Åpningstider</a:t>
            </a:r>
            <a:br>
              <a:rPr lang="nb-NO" sz="1400" b="1" dirty="0"/>
            </a:br>
            <a:r>
              <a:rPr lang="nb-NO" sz="1400" dirty="0"/>
              <a:t>Barnehagen har åpent alle hverdager utenom lørdag mellom 07.00-16.00. Fem dager i året er avsatt til planlegging. Da er barnehagen stengt. Barna bør være kommet til barnehagen innen 09.30. Gi oss beskjed dersom barnet kommer senere eller ikke kommer i det hele tatt. </a:t>
            </a:r>
          </a:p>
          <a:p>
            <a:pPr marL="0" indent="0">
              <a:buNone/>
            </a:pPr>
            <a:r>
              <a:rPr lang="nb-NO" sz="1400" b="1" dirty="0"/>
              <a:t>Planleggingsdager</a:t>
            </a:r>
            <a:br>
              <a:rPr lang="nb-NO" sz="1400" b="1" dirty="0"/>
            </a:br>
            <a:r>
              <a:rPr lang="nb-NO" sz="1400" dirty="0" err="1"/>
              <a:t>Planleggingsdager</a:t>
            </a:r>
            <a:r>
              <a:rPr lang="nb-NO" sz="1400" dirty="0"/>
              <a:t> for barnehageåret 2023/2024 (med forbehold om endring):</a:t>
            </a:r>
          </a:p>
          <a:p>
            <a:pPr lvl="1"/>
            <a:r>
              <a:rPr lang="nb-NO" sz="1200" dirty="0"/>
              <a:t>Mandag 21. august</a:t>
            </a:r>
          </a:p>
          <a:p>
            <a:pPr lvl="1"/>
            <a:r>
              <a:rPr lang="nb-NO" sz="1200" dirty="0"/>
              <a:t>Fredag 17.november</a:t>
            </a:r>
          </a:p>
          <a:p>
            <a:pPr lvl="1"/>
            <a:r>
              <a:rPr lang="nb-NO" sz="1200" dirty="0"/>
              <a:t>Tirsdag 2. januar</a:t>
            </a:r>
          </a:p>
          <a:p>
            <a:pPr lvl="1"/>
            <a:r>
              <a:rPr lang="nb-NO" sz="1200" dirty="0"/>
              <a:t>Fredag 10. mai</a:t>
            </a:r>
          </a:p>
          <a:p>
            <a:pPr marL="0" indent="0">
              <a:buNone/>
            </a:pPr>
            <a:r>
              <a:rPr lang="nb-NO" sz="1400" dirty="0"/>
              <a:t>En planleggingsdag har vi ikke satt dato, men denne blir mest sannsynlig en dag i første halvdel av juni. Nærmere informasjon kommer når dato er satt. </a:t>
            </a:r>
          </a:p>
          <a:p>
            <a:pPr marL="0" indent="0">
              <a:buNone/>
            </a:pPr>
            <a:r>
              <a:rPr lang="nb-NO" sz="1400" b="1" dirty="0"/>
              <a:t>Mat i barnehagen</a:t>
            </a:r>
            <a:br>
              <a:rPr lang="nb-NO" sz="1400" b="1" dirty="0"/>
            </a:br>
            <a:r>
              <a:rPr lang="nb-NO" sz="1400" dirty="0" err="1"/>
              <a:t>Barnehagen</a:t>
            </a:r>
            <a:r>
              <a:rPr lang="nb-NO" sz="1400" dirty="0"/>
              <a:t> gjør innkjøp til alle måltider. Hver torsdag lager vi et varmt måltid. Barnehagen er en helsefremmende barnehage og vi legger vekt på sunne råvarer og et variert kosthold. Vi forholder oss til kriterier for helsefremmende barnehager og helsedirektoratets retningslinjer for mat i barnehagen. Pris for pålegg, frukt og melk er 400,- pr. mnd. (med forbehold om prisendringer). </a:t>
            </a:r>
          </a:p>
          <a:p>
            <a:pPr marL="0" indent="0">
              <a:buNone/>
            </a:pPr>
            <a:r>
              <a:rPr lang="nb-NO" sz="1400" b="1" dirty="0"/>
              <a:t>Sykdom i barnehagen</a:t>
            </a:r>
            <a:br>
              <a:rPr lang="nb-NO" sz="1400" dirty="0"/>
            </a:br>
            <a:r>
              <a:rPr lang="nb-NO" sz="1400" dirty="0"/>
              <a:t>Dersom sykdom oppstår i barnehagen blir foreldrene kontaktet og barnet hentes hjem. Barn med oppkast/diare holdes hjemme i 48 timer etter diare/oppkast har opphørt. Dette er veldig viktig for oss for å forhindre spredning av harde virus. </a:t>
            </a:r>
            <a:br>
              <a:rPr lang="nb-NO" sz="1400" dirty="0"/>
            </a:br>
            <a:r>
              <a:rPr lang="nb-NO" sz="1400" dirty="0"/>
              <a:t>Smittefaren er stor i en barnehage. Hold derfor barnet hjemme dersom barnet er syk. Som en generell regle kan en si at dersom barnet er for sykt til å delta i vanlige aktiviteter ute eller inne, skal barnet holdes hjemme. Dette av hensyn til barnet selv og til de andre barna ved smittefare. </a:t>
            </a:r>
            <a:r>
              <a:rPr lang="nb-NO" sz="1400" dirty="0" err="1"/>
              <a:t>FHI`s</a:t>
            </a:r>
            <a:r>
              <a:rPr lang="nb-NO" sz="1400" dirty="0"/>
              <a:t> veileder for når barn bør være hjemme er en nyttig veileder i vurderingen om barnet kan komme i barnehagen. </a:t>
            </a:r>
          </a:p>
          <a:p>
            <a:pPr marL="0" indent="0">
              <a:buNone/>
            </a:pPr>
            <a:endParaRPr lang="nb-NO" sz="1400" dirty="0"/>
          </a:p>
          <a:p>
            <a:pPr marL="0" indent="0">
              <a:buNone/>
            </a:pPr>
            <a:endParaRPr lang="nb-NO" sz="1400" dirty="0"/>
          </a:p>
        </p:txBody>
      </p:sp>
      <p:sp>
        <p:nvSpPr>
          <p:cNvPr id="6" name="Plassholder for lysbildenummer 5">
            <a:extLst>
              <a:ext uri="{FF2B5EF4-FFF2-40B4-BE49-F238E27FC236}">
                <a16:creationId xmlns:a16="http://schemas.microsoft.com/office/drawing/2014/main" id="{C40E153D-7527-22DD-D2F7-5BD115A86A9A}"/>
              </a:ext>
            </a:extLst>
          </p:cNvPr>
          <p:cNvSpPr>
            <a:spLocks noGrp="1"/>
          </p:cNvSpPr>
          <p:nvPr>
            <p:ph type="sldNum" sz="quarter" idx="12"/>
          </p:nvPr>
        </p:nvSpPr>
        <p:spPr/>
        <p:txBody>
          <a:bodyPr/>
          <a:lstStyle/>
          <a:p>
            <a:fld id="{3D637016-104A-45BD-A81C-CD5BFD6FA7E4}" type="slidenum">
              <a:rPr lang="nb-NO" smtClean="0"/>
              <a:t>3</a:t>
            </a:fld>
            <a:endParaRPr lang="nb-NO"/>
          </a:p>
        </p:txBody>
      </p:sp>
    </p:spTree>
    <p:extLst>
      <p:ext uri="{BB962C8B-B14F-4D97-AF65-F5344CB8AC3E}">
        <p14:creationId xmlns:p14="http://schemas.microsoft.com/office/powerpoint/2010/main" val="274918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96EC7-A063-55EF-4034-426BFD5CB568}"/>
              </a:ext>
            </a:extLst>
          </p:cNvPr>
          <p:cNvSpPr>
            <a:spLocks noGrp="1"/>
          </p:cNvSpPr>
          <p:nvPr>
            <p:ph type="title"/>
          </p:nvPr>
        </p:nvSpPr>
        <p:spPr/>
        <p:txBody>
          <a:bodyPr>
            <a:normAutofit/>
          </a:bodyPr>
          <a:lstStyle/>
          <a:p>
            <a:r>
              <a:rPr lang="nb-NO" sz="3600" b="0" i="0" dirty="0">
                <a:effectLst/>
                <a:latin typeface="+mn-lt"/>
              </a:rPr>
              <a:t>Kropp, bevegelse og helse</a:t>
            </a:r>
            <a:endParaRPr lang="nb-NO" sz="7200" dirty="0">
              <a:latin typeface="+mn-lt"/>
            </a:endParaRPr>
          </a:p>
        </p:txBody>
      </p:sp>
      <p:graphicFrame>
        <p:nvGraphicFramePr>
          <p:cNvPr id="5" name="Plassholder for innhold 4">
            <a:extLst>
              <a:ext uri="{FF2B5EF4-FFF2-40B4-BE49-F238E27FC236}">
                <a16:creationId xmlns:a16="http://schemas.microsoft.com/office/drawing/2014/main" id="{8D79638E-9771-8D21-7361-F4CB57C30BB9}"/>
              </a:ext>
            </a:extLst>
          </p:cNvPr>
          <p:cNvGraphicFramePr>
            <a:graphicFrameLocks noGrp="1"/>
          </p:cNvGraphicFramePr>
          <p:nvPr>
            <p:ph idx="1"/>
            <p:extLst>
              <p:ext uri="{D42A27DB-BD31-4B8C-83A1-F6EECF244321}">
                <p14:modId xmlns:p14="http://schemas.microsoft.com/office/powerpoint/2010/main" val="2243742570"/>
              </p:ext>
            </p:extLst>
          </p:nvPr>
        </p:nvGraphicFramePr>
        <p:xfrm>
          <a:off x="621322" y="1825625"/>
          <a:ext cx="10732476" cy="4467964"/>
        </p:xfrm>
        <a:graphic>
          <a:graphicData uri="http://schemas.openxmlformats.org/drawingml/2006/table">
            <a:tbl>
              <a:tblPr/>
              <a:tblGrid>
                <a:gridCol w="1184830">
                  <a:extLst>
                    <a:ext uri="{9D8B030D-6E8A-4147-A177-3AD203B41FA5}">
                      <a16:colId xmlns:a16="http://schemas.microsoft.com/office/drawing/2014/main" val="2573739600"/>
                    </a:ext>
                  </a:extLst>
                </a:gridCol>
                <a:gridCol w="4773823">
                  <a:extLst>
                    <a:ext uri="{9D8B030D-6E8A-4147-A177-3AD203B41FA5}">
                      <a16:colId xmlns:a16="http://schemas.microsoft.com/office/drawing/2014/main" val="241295787"/>
                    </a:ext>
                  </a:extLst>
                </a:gridCol>
                <a:gridCol w="4773823">
                  <a:extLst>
                    <a:ext uri="{9D8B030D-6E8A-4147-A177-3AD203B41FA5}">
                      <a16:colId xmlns:a16="http://schemas.microsoft.com/office/drawing/2014/main" val="1437367639"/>
                    </a:ext>
                  </a:extLst>
                </a:gridCol>
              </a:tblGrid>
              <a:tr h="395576">
                <a:tc>
                  <a:txBody>
                    <a:bodyPr/>
                    <a:lstStyle/>
                    <a:p>
                      <a:pPr fontAlgn="t"/>
                      <a:endParaRPr lang="nb-NO" sz="1600">
                        <a:effectLst/>
                      </a:endParaRPr>
                    </a:p>
                    <a:p>
                      <a:pPr algn="l" rtl="0" fontAlgn="base"/>
                      <a:r>
                        <a:rPr lang="nb-NO" sz="1050" b="0" i="0">
                          <a:effectLst/>
                          <a:latin typeface="Arial" panose="020B0604020202020204" pitchFamily="34" charset="0"/>
                        </a:rPr>
                        <a:t>ALDER </a:t>
                      </a:r>
                      <a:endParaRPr lang="nb-NO" sz="1600" b="0" i="0">
                        <a:effectLst/>
                      </a:endParaRP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600">
                        <a:effectLst/>
                      </a:endParaRPr>
                    </a:p>
                    <a:p>
                      <a:pPr algn="ctr" rtl="0" fontAlgn="base"/>
                      <a:r>
                        <a:rPr lang="nb-NO" sz="1050" b="0" i="0">
                          <a:effectLst/>
                          <a:latin typeface="Arial" panose="020B0604020202020204" pitchFamily="34" charset="0"/>
                        </a:rPr>
                        <a:t>BARNA SKAL </a:t>
                      </a:r>
                      <a:endParaRPr lang="nb-NO" sz="1600" b="0" i="0">
                        <a:effectLst/>
                      </a:endParaRP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600">
                        <a:effectLst/>
                      </a:endParaRPr>
                    </a:p>
                    <a:p>
                      <a:pPr algn="l" rtl="0" fontAlgn="base"/>
                      <a:r>
                        <a:rPr lang="nb-NO" sz="1050" b="0" i="0">
                          <a:effectLst/>
                          <a:latin typeface="Arial" panose="020B0604020202020204" pitchFamily="34" charset="0"/>
                        </a:rPr>
                        <a:t>PERSONALET SKAL </a:t>
                      </a:r>
                      <a:endParaRPr lang="nb-NO" sz="1600" b="0" i="0">
                        <a:effectLst/>
                      </a:endParaRP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1894203041"/>
                  </a:ext>
                </a:extLst>
              </a:tr>
              <a:tr h="1087834">
                <a:tc>
                  <a:txBody>
                    <a:bodyPr/>
                    <a:lstStyle/>
                    <a:p>
                      <a:pPr fontAlgn="t"/>
                      <a:endParaRPr lang="nb-NO" sz="1200">
                        <a:effectLst/>
                      </a:endParaRPr>
                    </a:p>
                    <a:p>
                      <a:pPr algn="l" rtl="0" fontAlgn="base"/>
                      <a:r>
                        <a:rPr lang="nb-NO" sz="1200" b="0" i="0">
                          <a:effectLst/>
                          <a:latin typeface="Arial" panose="020B0604020202020204" pitchFamily="34" charset="0"/>
                        </a:rPr>
                        <a:t>1 – 2 ÅR </a:t>
                      </a:r>
                      <a:endParaRPr lang="nb-NO" sz="1200" b="0" i="0">
                        <a:effectLst/>
                      </a:endParaRP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Allsidig fysisk og motorisk lek inne og ute </a:t>
                      </a:r>
                    </a:p>
                    <a:p>
                      <a:pPr algn="l" rtl="0" fontAlgn="base">
                        <a:buFont typeface="Arial" panose="020B0604020202020204" pitchFamily="34" charset="0"/>
                        <a:buChar char="•"/>
                      </a:pPr>
                      <a:r>
                        <a:rPr lang="nb-NO" sz="1200" b="0" i="0">
                          <a:effectLst/>
                          <a:latin typeface="Arial" panose="020B0604020202020204" pitchFamily="34" charset="0"/>
                        </a:rPr>
                        <a:t>Dans og bevegelse </a:t>
                      </a:r>
                    </a:p>
                    <a:p>
                      <a:pPr algn="l" rtl="0" fontAlgn="base">
                        <a:buFont typeface="Arial" panose="020B0604020202020204" pitchFamily="34" charset="0"/>
                        <a:buChar char="•"/>
                      </a:pPr>
                      <a:r>
                        <a:rPr lang="nb-NO" sz="1200" b="0" i="0">
                          <a:effectLst/>
                          <a:latin typeface="Arial" panose="020B0604020202020204" pitchFamily="34" charset="0"/>
                        </a:rPr>
                        <a:t>Vaske hender  </a:t>
                      </a:r>
                    </a:p>
                    <a:p>
                      <a:pPr algn="l" rtl="0" fontAlgn="base">
                        <a:buFont typeface="Arial" panose="020B0604020202020204" pitchFamily="34" charset="0"/>
                        <a:buChar char="•"/>
                      </a:pPr>
                      <a:r>
                        <a:rPr lang="nb-NO" sz="1200" b="0" i="0">
                          <a:effectLst/>
                          <a:latin typeface="Arial" panose="020B0604020202020204" pitchFamily="34" charset="0"/>
                        </a:rPr>
                        <a:t>Spise selv og smake på forskjellig mat </a:t>
                      </a:r>
                    </a:p>
                    <a:p>
                      <a:pPr algn="l" rtl="0" fontAlgn="base">
                        <a:buFont typeface="Arial" panose="020B0604020202020204" pitchFamily="34" charset="0"/>
                        <a:buChar char="•"/>
                      </a:pPr>
                      <a:r>
                        <a:rPr lang="nb-NO" sz="1200" b="0" i="0">
                          <a:effectLst/>
                          <a:latin typeface="Arial" panose="020B0604020202020204" pitchFamily="34" charset="0"/>
                        </a:rPr>
                        <a:t>Mestre enkle plagg i av -og påkledning </a:t>
                      </a: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Tilrettelegging av fysisk miljø inne og ute </a:t>
                      </a:r>
                    </a:p>
                    <a:p>
                      <a:pPr algn="l" rtl="0" fontAlgn="base">
                        <a:buFont typeface="Arial" panose="020B0604020202020204" pitchFamily="34" charset="0"/>
                        <a:buChar char="•"/>
                      </a:pPr>
                      <a:r>
                        <a:rPr lang="nb-NO" sz="1200" b="0" i="0">
                          <a:effectLst/>
                          <a:latin typeface="Arial" panose="020B0604020202020204" pitchFamily="34" charset="0"/>
                        </a:rPr>
                        <a:t>Tilrettelegge for bruk av kroppen gjennom musikkopplevelser </a:t>
                      </a:r>
                    </a:p>
                    <a:p>
                      <a:pPr algn="l" rtl="0" fontAlgn="base">
                        <a:buFont typeface="Arial" panose="020B0604020202020204" pitchFamily="34" charset="0"/>
                        <a:buChar char="•"/>
                      </a:pPr>
                      <a:r>
                        <a:rPr lang="nb-NO" sz="1200" b="0" i="0">
                          <a:effectLst/>
                          <a:latin typeface="Arial" panose="020B0604020202020204" pitchFamily="34" charset="0"/>
                        </a:rPr>
                        <a:t>Hjelpe og støtte </a:t>
                      </a:r>
                    </a:p>
                    <a:p>
                      <a:pPr algn="l" rtl="0" fontAlgn="base">
                        <a:buFont typeface="Arial" panose="020B0604020202020204" pitchFamily="34" charset="0"/>
                        <a:buChar char="•"/>
                      </a:pPr>
                      <a:r>
                        <a:rPr lang="nb-NO" sz="1200" b="0" i="0">
                          <a:effectLst/>
                          <a:latin typeface="Arial" panose="020B0604020202020204" pitchFamily="34" charset="0"/>
                        </a:rPr>
                        <a:t>Tilby rikt utvalg av forskjellige smaker og konsistenser </a:t>
                      </a: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97965212"/>
                  </a:ext>
                </a:extLst>
              </a:tr>
              <a:tr h="1483411">
                <a:tc>
                  <a:txBody>
                    <a:bodyPr/>
                    <a:lstStyle/>
                    <a:p>
                      <a:pPr fontAlgn="t"/>
                      <a:endParaRPr lang="nb-NO" sz="1200">
                        <a:effectLst/>
                      </a:endParaRPr>
                    </a:p>
                    <a:p>
                      <a:pPr algn="l" rtl="0" fontAlgn="base"/>
                      <a:r>
                        <a:rPr lang="nb-NO" sz="1200" b="0" i="0">
                          <a:effectLst/>
                          <a:latin typeface="Arial" panose="020B0604020202020204" pitchFamily="34" charset="0"/>
                        </a:rPr>
                        <a:t>3 – 4 ÅR </a:t>
                      </a:r>
                      <a:endParaRPr lang="nb-NO" sz="1200" b="0" i="0">
                        <a:effectLst/>
                      </a:endParaRP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endParaRPr lang="nb-NO" sz="1200" dirty="0">
                        <a:effectLst/>
                      </a:endParaRPr>
                    </a:p>
                    <a:p>
                      <a:pPr algn="l" rtl="0" fontAlgn="base">
                        <a:buFont typeface="Arial" panose="020B0604020202020204" pitchFamily="34" charset="0"/>
                        <a:buChar char="•"/>
                      </a:pPr>
                      <a:r>
                        <a:rPr lang="nb-NO" sz="1200" b="0" i="0" dirty="0">
                          <a:effectLst/>
                          <a:latin typeface="Arial" panose="020B0604020202020204" pitchFamily="34" charset="0"/>
                        </a:rPr>
                        <a:t>Allsidig lek inne og ute </a:t>
                      </a:r>
                    </a:p>
                    <a:p>
                      <a:pPr algn="l" rtl="0" fontAlgn="base">
                        <a:buFont typeface="Arial" panose="020B0604020202020204" pitchFamily="34" charset="0"/>
                        <a:buChar char="•"/>
                      </a:pPr>
                      <a:r>
                        <a:rPr lang="nb-NO" sz="1200" b="0" i="0" dirty="0">
                          <a:effectLst/>
                          <a:latin typeface="Arial" panose="020B0604020202020204" pitchFamily="34" charset="0"/>
                        </a:rPr>
                        <a:t>Selvstendig ved toalettbesøk </a:t>
                      </a:r>
                    </a:p>
                    <a:p>
                      <a:pPr algn="l" rtl="0" fontAlgn="base">
                        <a:buFont typeface="Arial" panose="020B0604020202020204" pitchFamily="34" charset="0"/>
                        <a:buChar char="•"/>
                      </a:pPr>
                      <a:r>
                        <a:rPr lang="nb-NO" sz="1200" b="0" i="0" dirty="0">
                          <a:effectLst/>
                          <a:latin typeface="Arial" panose="020B0604020202020204" pitchFamily="34" charset="0"/>
                        </a:rPr>
                        <a:t>Selvstendig ved av -og påkledning </a:t>
                      </a:r>
                    </a:p>
                    <a:p>
                      <a:pPr algn="l" rtl="0" fontAlgn="base">
                        <a:buFont typeface="Arial" panose="020B0604020202020204" pitchFamily="34" charset="0"/>
                        <a:buChar char="•"/>
                      </a:pPr>
                      <a:r>
                        <a:rPr lang="nb-NO" sz="1200" b="0" i="0" dirty="0">
                          <a:effectLst/>
                          <a:latin typeface="Arial" panose="020B0604020202020204" pitchFamily="34" charset="0"/>
                        </a:rPr>
                        <a:t>Øvelser som hoppe, løpe, balansere, rulle, krype </a:t>
                      </a:r>
                    </a:p>
                    <a:p>
                      <a:pPr algn="l" rtl="0" fontAlgn="base">
                        <a:buFont typeface="Arial" panose="020B0604020202020204" pitchFamily="34" charset="0"/>
                        <a:buChar char="•"/>
                      </a:pPr>
                      <a:r>
                        <a:rPr lang="nb-NO" sz="1200" b="0" i="0" dirty="0">
                          <a:effectLst/>
                          <a:latin typeface="Arial" panose="020B0604020202020204" pitchFamily="34" charset="0"/>
                        </a:rPr>
                        <a:t>Selvhjulpen under måltider </a:t>
                      </a:r>
                    </a:p>
                    <a:p>
                      <a:pPr algn="l" rtl="0" fontAlgn="base">
                        <a:buFont typeface="Arial" panose="020B0604020202020204" pitchFamily="34" charset="0"/>
                        <a:buChar char="•"/>
                      </a:pPr>
                      <a:r>
                        <a:rPr lang="nb-NO" sz="1200" b="0" i="0" dirty="0">
                          <a:effectLst/>
                          <a:latin typeface="Arial" panose="020B0604020202020204" pitchFamily="34" charset="0"/>
                        </a:rPr>
                        <a:t>Være medhjelper i matlaging og smake det en har laget </a:t>
                      </a: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Være støtte, men oppmuntre til å klare selv </a:t>
                      </a:r>
                    </a:p>
                    <a:p>
                      <a:pPr algn="l" rtl="0" fontAlgn="base">
                        <a:buFont typeface="Arial" panose="020B0604020202020204" pitchFamily="34" charset="0"/>
                        <a:buChar char="•"/>
                      </a:pPr>
                      <a:r>
                        <a:rPr lang="nb-NO" sz="1200" b="0" i="0">
                          <a:effectLst/>
                          <a:latin typeface="Arial" panose="020B0604020202020204" pitchFamily="34" charset="0"/>
                        </a:rPr>
                        <a:t>Gi god tid  </a:t>
                      </a:r>
                    </a:p>
                    <a:p>
                      <a:pPr algn="l" rtl="0" fontAlgn="base">
                        <a:buFont typeface="Arial" panose="020B0604020202020204" pitchFamily="34" charset="0"/>
                        <a:buChar char="•"/>
                      </a:pPr>
                      <a:r>
                        <a:rPr lang="nb-NO" sz="1200" b="0" i="0">
                          <a:effectLst/>
                          <a:latin typeface="Arial" panose="020B0604020202020204" pitchFamily="34" charset="0"/>
                        </a:rPr>
                        <a:t>Legge til rette for variert og kreativ lek både ute og inne. Bruke gymsal </a:t>
                      </a:r>
                    </a:p>
                    <a:p>
                      <a:pPr algn="l" rtl="0" fontAlgn="base">
                        <a:buFont typeface="Arial" panose="020B0604020202020204" pitchFamily="34" charset="0"/>
                        <a:buChar char="•"/>
                      </a:pPr>
                      <a:r>
                        <a:rPr lang="nb-NO" sz="1200" b="0" i="0">
                          <a:effectLst/>
                          <a:latin typeface="Arial" panose="020B0604020202020204" pitchFamily="34" charset="0"/>
                        </a:rPr>
                        <a:t>Ta barna med i forberedelse og tilberedning av mat </a:t>
                      </a: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23222590"/>
                  </a:ext>
                </a:extLst>
              </a:tr>
              <a:tr h="1384517">
                <a:tc>
                  <a:txBody>
                    <a:bodyPr/>
                    <a:lstStyle/>
                    <a:p>
                      <a:pPr fontAlgn="t"/>
                      <a:endParaRPr lang="nb-NO" sz="1200" dirty="0">
                        <a:effectLst/>
                      </a:endParaRPr>
                    </a:p>
                    <a:p>
                      <a:pPr algn="l" rtl="0" fontAlgn="base"/>
                      <a:r>
                        <a:rPr lang="nb-NO" sz="1200" b="0" i="0" dirty="0">
                          <a:effectLst/>
                          <a:latin typeface="Arial" panose="020B0604020202020204" pitchFamily="34" charset="0"/>
                        </a:rPr>
                        <a:t>5 – 6 ÅR </a:t>
                      </a:r>
                      <a:endParaRPr lang="nb-NO" sz="1200" b="0" i="0" dirty="0">
                        <a:effectLst/>
                      </a:endParaRP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endParaRPr lang="nb-NO" sz="1200">
                        <a:effectLst/>
                      </a:endParaRPr>
                    </a:p>
                    <a:p>
                      <a:pPr algn="l" rtl="0" fontAlgn="base">
                        <a:buFont typeface="Arial" panose="020B0604020202020204" pitchFamily="34" charset="0"/>
                        <a:buChar char="•"/>
                      </a:pPr>
                      <a:r>
                        <a:rPr lang="nb-NO" sz="1200" b="0" i="0">
                          <a:effectLst/>
                          <a:latin typeface="Arial" panose="020B0604020202020204" pitchFamily="34" charset="0"/>
                        </a:rPr>
                        <a:t>Lengre turer i skog og mark </a:t>
                      </a:r>
                    </a:p>
                    <a:p>
                      <a:pPr algn="l" rtl="0" fontAlgn="base">
                        <a:buFont typeface="Arial" panose="020B0604020202020204" pitchFamily="34" charset="0"/>
                        <a:buChar char="•"/>
                      </a:pPr>
                      <a:r>
                        <a:rPr lang="nb-NO" sz="1200" b="0" i="0">
                          <a:effectLst/>
                          <a:latin typeface="Arial" panose="020B0604020202020204" pitchFamily="34" charset="0"/>
                        </a:rPr>
                        <a:t>Kjennskap til hva kroppen trenger av næring og bevegelse for å kunne fungere godt </a:t>
                      </a:r>
                    </a:p>
                    <a:p>
                      <a:pPr algn="l" rtl="0" fontAlgn="base">
                        <a:buFont typeface="Arial" panose="020B0604020202020204" pitchFamily="34" charset="0"/>
                        <a:buChar char="•"/>
                      </a:pPr>
                      <a:r>
                        <a:rPr lang="nb-NO" sz="1200" b="0" i="0">
                          <a:effectLst/>
                          <a:latin typeface="Arial" panose="020B0604020202020204" pitchFamily="34" charset="0"/>
                        </a:rPr>
                        <a:t>Godt blyantgrep og kunne klippe etter en strek </a:t>
                      </a:r>
                    </a:p>
                    <a:p>
                      <a:pPr algn="l" rtl="0" fontAlgn="base">
                        <a:buFont typeface="Arial" panose="020B0604020202020204" pitchFamily="34" charset="0"/>
                        <a:buChar char="•"/>
                      </a:pPr>
                      <a:r>
                        <a:rPr lang="nb-NO" sz="1200" b="0" i="0">
                          <a:effectLst/>
                          <a:latin typeface="Arial" panose="020B0604020202020204" pitchFamily="34" charset="0"/>
                        </a:rPr>
                        <a:t>Selvstendig ved måltider, i påkledning og ved toalettbesøk </a:t>
                      </a: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endParaRPr lang="nb-NO" sz="1200" dirty="0">
                        <a:effectLst/>
                      </a:endParaRPr>
                    </a:p>
                    <a:p>
                      <a:pPr algn="l" rtl="0" fontAlgn="base">
                        <a:buFont typeface="Arial" panose="020B0604020202020204" pitchFamily="34" charset="0"/>
                        <a:buChar char="•"/>
                      </a:pPr>
                      <a:r>
                        <a:rPr lang="nb-NO" sz="1200" b="0" i="0" dirty="0">
                          <a:effectLst/>
                          <a:latin typeface="Arial" panose="020B0604020202020204" pitchFamily="34" charset="0"/>
                        </a:rPr>
                        <a:t>Turer utenfor barnehagens område  </a:t>
                      </a:r>
                    </a:p>
                    <a:p>
                      <a:pPr algn="l" rtl="0" fontAlgn="base">
                        <a:buFont typeface="Arial" panose="020B0604020202020204" pitchFamily="34" charset="0"/>
                        <a:buChar char="•"/>
                      </a:pPr>
                      <a:r>
                        <a:rPr lang="nb-NO" sz="1200" b="0" i="0" dirty="0">
                          <a:effectLst/>
                          <a:latin typeface="Arial" panose="020B0604020202020204" pitchFamily="34" charset="0"/>
                        </a:rPr>
                        <a:t>Gi barna kunnskap om sundt kosthold og bevegelse </a:t>
                      </a:r>
                    </a:p>
                    <a:p>
                      <a:pPr algn="l" rtl="0" fontAlgn="base">
                        <a:buFont typeface="Arial" panose="020B0604020202020204" pitchFamily="34" charset="0"/>
                        <a:buChar char="•"/>
                      </a:pPr>
                      <a:r>
                        <a:rPr lang="nb-NO" sz="1200" b="0" i="0" dirty="0">
                          <a:effectLst/>
                          <a:latin typeface="Arial" panose="020B0604020202020204" pitchFamily="34" charset="0"/>
                        </a:rPr>
                        <a:t>Legge til rette for finmotoriske aktiviteter  </a:t>
                      </a:r>
                    </a:p>
                    <a:p>
                      <a:pPr algn="l" rtl="0" fontAlgn="base">
                        <a:buFont typeface="Arial" panose="020B0604020202020204" pitchFamily="34" charset="0"/>
                        <a:buChar char="•"/>
                      </a:pPr>
                      <a:r>
                        <a:rPr lang="nb-NO" sz="1200" b="0" i="0" dirty="0">
                          <a:effectLst/>
                          <a:latin typeface="Arial" panose="020B0604020202020204" pitchFamily="34" charset="0"/>
                        </a:rPr>
                        <a:t>Gi tid og rom for å øve selv </a:t>
                      </a:r>
                    </a:p>
                  </a:txBody>
                  <a:tcPr marL="49447" marR="49447" marT="24724" marB="24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08327917"/>
                  </a:ext>
                </a:extLst>
              </a:tr>
            </a:tbl>
          </a:graphicData>
        </a:graphic>
      </p:graphicFrame>
      <p:sp>
        <p:nvSpPr>
          <p:cNvPr id="4" name="Plassholder for lysbildenummer 3">
            <a:extLst>
              <a:ext uri="{FF2B5EF4-FFF2-40B4-BE49-F238E27FC236}">
                <a16:creationId xmlns:a16="http://schemas.microsoft.com/office/drawing/2014/main" id="{42F18DC2-FB65-CC49-04CA-0F14CFD11550}"/>
              </a:ext>
            </a:extLst>
          </p:cNvPr>
          <p:cNvSpPr>
            <a:spLocks noGrp="1"/>
          </p:cNvSpPr>
          <p:nvPr>
            <p:ph type="sldNum" sz="quarter" idx="12"/>
          </p:nvPr>
        </p:nvSpPr>
        <p:spPr/>
        <p:txBody>
          <a:bodyPr/>
          <a:lstStyle/>
          <a:p>
            <a:fld id="{3D637016-104A-45BD-A81C-CD5BFD6FA7E4}" type="slidenum">
              <a:rPr lang="nb-NO" smtClean="0"/>
              <a:t>30</a:t>
            </a:fld>
            <a:endParaRPr lang="nb-NO"/>
          </a:p>
        </p:txBody>
      </p:sp>
    </p:spTree>
    <p:extLst>
      <p:ext uri="{BB962C8B-B14F-4D97-AF65-F5344CB8AC3E}">
        <p14:creationId xmlns:p14="http://schemas.microsoft.com/office/powerpoint/2010/main" val="225448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2802A9-F031-4823-B952-9E53F153BD32}"/>
              </a:ext>
            </a:extLst>
          </p:cNvPr>
          <p:cNvSpPr>
            <a:spLocks noGrp="1"/>
          </p:cNvSpPr>
          <p:nvPr>
            <p:ph type="title"/>
          </p:nvPr>
        </p:nvSpPr>
        <p:spPr/>
        <p:txBody>
          <a:bodyPr>
            <a:normAutofit/>
          </a:bodyPr>
          <a:lstStyle/>
          <a:p>
            <a:r>
              <a:rPr lang="nb-NO" sz="3600" b="0" i="0" dirty="0">
                <a:effectLst/>
                <a:latin typeface="+mn-lt"/>
              </a:rPr>
              <a:t>Natur, miljø og teknologi </a:t>
            </a:r>
            <a:endParaRPr lang="nb-NO" sz="7200" dirty="0">
              <a:latin typeface="+mn-lt"/>
            </a:endParaRPr>
          </a:p>
        </p:txBody>
      </p:sp>
      <p:graphicFrame>
        <p:nvGraphicFramePr>
          <p:cNvPr id="5" name="Plassholder for innhold 4">
            <a:extLst>
              <a:ext uri="{FF2B5EF4-FFF2-40B4-BE49-F238E27FC236}">
                <a16:creationId xmlns:a16="http://schemas.microsoft.com/office/drawing/2014/main" id="{11C14413-BB8A-47DF-7687-E0A889266C38}"/>
              </a:ext>
            </a:extLst>
          </p:cNvPr>
          <p:cNvGraphicFramePr>
            <a:graphicFrameLocks noGrp="1"/>
          </p:cNvGraphicFramePr>
          <p:nvPr>
            <p:ph idx="1"/>
            <p:extLst>
              <p:ext uri="{D42A27DB-BD31-4B8C-83A1-F6EECF244321}">
                <p14:modId xmlns:p14="http://schemas.microsoft.com/office/powerpoint/2010/main" val="2428765553"/>
              </p:ext>
            </p:extLst>
          </p:nvPr>
        </p:nvGraphicFramePr>
        <p:xfrm>
          <a:off x="726831" y="1637218"/>
          <a:ext cx="10949354" cy="4917004"/>
        </p:xfrm>
        <a:graphic>
          <a:graphicData uri="http://schemas.openxmlformats.org/drawingml/2006/table">
            <a:tbl>
              <a:tblPr/>
              <a:tblGrid>
                <a:gridCol w="1195956">
                  <a:extLst>
                    <a:ext uri="{9D8B030D-6E8A-4147-A177-3AD203B41FA5}">
                      <a16:colId xmlns:a16="http://schemas.microsoft.com/office/drawing/2014/main" val="3326248839"/>
                    </a:ext>
                  </a:extLst>
                </a:gridCol>
                <a:gridCol w="3947804">
                  <a:extLst>
                    <a:ext uri="{9D8B030D-6E8A-4147-A177-3AD203B41FA5}">
                      <a16:colId xmlns:a16="http://schemas.microsoft.com/office/drawing/2014/main" val="2819190165"/>
                    </a:ext>
                  </a:extLst>
                </a:gridCol>
                <a:gridCol w="5805594">
                  <a:extLst>
                    <a:ext uri="{9D8B030D-6E8A-4147-A177-3AD203B41FA5}">
                      <a16:colId xmlns:a16="http://schemas.microsoft.com/office/drawing/2014/main" val="4136001701"/>
                    </a:ext>
                  </a:extLst>
                </a:gridCol>
              </a:tblGrid>
              <a:tr h="416136">
                <a:tc>
                  <a:txBody>
                    <a:bodyPr/>
                    <a:lstStyle/>
                    <a:p>
                      <a:pPr fontAlgn="t"/>
                      <a:endParaRPr lang="nb-NO" sz="1400">
                        <a:effectLst/>
                      </a:endParaRPr>
                    </a:p>
                    <a:p>
                      <a:pPr algn="l" rtl="0" fontAlgn="base"/>
                      <a:r>
                        <a:rPr lang="nb-NO" sz="1400" b="0" i="0">
                          <a:effectLst/>
                          <a:latin typeface="Calibri" panose="020F0502020204030204" pitchFamily="34" charset="0"/>
                        </a:rPr>
                        <a:t>ALDER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BARNA SKAL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PERSONALET SKAL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209986332"/>
                  </a:ext>
                </a:extLst>
              </a:tr>
              <a:tr h="913690">
                <a:tc>
                  <a:txBody>
                    <a:bodyPr/>
                    <a:lstStyle/>
                    <a:p>
                      <a:pPr fontAlgn="t"/>
                      <a:endParaRPr lang="nb-NO" sz="1400">
                        <a:effectLst/>
                      </a:endParaRPr>
                    </a:p>
                    <a:p>
                      <a:pPr algn="l" rtl="0" fontAlgn="base"/>
                      <a:r>
                        <a:rPr lang="nb-NO" sz="1400" b="0" i="0">
                          <a:effectLst/>
                          <a:latin typeface="Calibri" panose="020F0502020204030204" pitchFamily="34" charset="0"/>
                        </a:rPr>
                        <a:t>1 – 2 ÅR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Oppleve ulike årstider, vær og endringer </a:t>
                      </a:r>
                      <a:endParaRPr lang="nb-NO" sz="1400" b="0" i="0">
                        <a:effectLst/>
                      </a:endParaRPr>
                    </a:p>
                    <a:p>
                      <a:pPr algn="l" rtl="0" fontAlgn="base"/>
                      <a:r>
                        <a:rPr lang="nb-NO" sz="1400" b="0" i="0">
                          <a:effectLst/>
                          <a:latin typeface="Calibri" panose="020F0502020204030204" pitchFamily="34" charset="0"/>
                        </a:rPr>
                        <a:t>Erfaring med turer i ulendt terreng </a:t>
                      </a:r>
                      <a:endParaRPr lang="nb-NO" sz="1400" b="0" i="0">
                        <a:effectLst/>
                      </a:endParaRPr>
                    </a:p>
                    <a:p>
                      <a:pPr algn="l" rtl="0" fontAlgn="base"/>
                      <a:r>
                        <a:rPr lang="nb-NO" sz="1400" b="0" i="0">
                          <a:effectLst/>
                          <a:latin typeface="Calibri" panose="020F0502020204030204" pitchFamily="34" charset="0"/>
                        </a:rPr>
                        <a:t>Bli kjent med dyr og insekter som er vanlige hos oss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Bruke hele uteområdet og ta barna med på oppdagelser </a:t>
                      </a:r>
                      <a:endParaRPr lang="nb-NO" sz="1400" b="0" i="0">
                        <a:effectLst/>
                      </a:endParaRPr>
                    </a:p>
                    <a:p>
                      <a:pPr algn="l" rtl="0" fontAlgn="base"/>
                      <a:r>
                        <a:rPr lang="nb-NO" sz="1400" b="0" i="0">
                          <a:effectLst/>
                          <a:latin typeface="Calibri" panose="020F0502020204030204" pitchFamily="34" charset="0"/>
                        </a:rPr>
                        <a:t>La barna få erfaringer; lukte, kjenne, smake </a:t>
                      </a:r>
                      <a:endParaRPr lang="nb-NO" sz="1400" b="0" i="0">
                        <a:effectLst/>
                      </a:endParaRPr>
                    </a:p>
                    <a:p>
                      <a:pPr algn="l" rtl="0" fontAlgn="base"/>
                      <a:r>
                        <a:rPr lang="nb-NO" sz="1400" b="0" i="0">
                          <a:effectLst/>
                          <a:latin typeface="Calibri" panose="020F0502020204030204" pitchFamily="34" charset="0"/>
                        </a:rPr>
                        <a:t>Grave etter småkryp, bruke språket og navngi. Finne i bøker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045440"/>
                  </a:ext>
                </a:extLst>
              </a:tr>
              <a:tr h="1311734">
                <a:tc>
                  <a:txBody>
                    <a:bodyPr/>
                    <a:lstStyle/>
                    <a:p>
                      <a:pPr fontAlgn="t"/>
                      <a:endParaRPr lang="nb-NO" sz="1400">
                        <a:effectLst/>
                      </a:endParaRPr>
                    </a:p>
                    <a:p>
                      <a:pPr algn="l" rtl="0" fontAlgn="base"/>
                      <a:r>
                        <a:rPr lang="nb-NO" sz="1400" b="0" i="0">
                          <a:effectLst/>
                          <a:latin typeface="Calibri" panose="020F0502020204030204" pitchFamily="34" charset="0"/>
                        </a:rPr>
                        <a:t>3 -4 ÅR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Bli kjent med ulike årstider </a:t>
                      </a:r>
                      <a:endParaRPr lang="nb-NO" sz="1400" b="0" i="0">
                        <a:effectLst/>
                      </a:endParaRPr>
                    </a:p>
                    <a:p>
                      <a:pPr algn="l" rtl="0" fontAlgn="base"/>
                      <a:r>
                        <a:rPr lang="nb-NO" sz="1400" b="0" i="0">
                          <a:effectLst/>
                          <a:latin typeface="Calibri" panose="020F0502020204030204" pitchFamily="34" charset="0"/>
                        </a:rPr>
                        <a:t>Være med å så frø </a:t>
                      </a:r>
                      <a:endParaRPr lang="nb-NO" sz="1400" b="0" i="0">
                        <a:effectLst/>
                      </a:endParaRPr>
                    </a:p>
                    <a:p>
                      <a:pPr algn="l" rtl="0" fontAlgn="base"/>
                      <a:r>
                        <a:rPr lang="nb-NO" sz="1400" b="0" i="0">
                          <a:effectLst/>
                          <a:latin typeface="Calibri" panose="020F0502020204030204" pitchFamily="34" charset="0"/>
                        </a:rPr>
                        <a:t>Kjenne navn på ulike dyr, planter og insekter </a:t>
                      </a:r>
                      <a:endParaRPr lang="nb-NO" sz="1400" b="0" i="0">
                        <a:effectLst/>
                      </a:endParaRPr>
                    </a:p>
                    <a:p>
                      <a:pPr algn="l" rtl="0" fontAlgn="base"/>
                      <a:r>
                        <a:rPr lang="nb-NO" sz="1400" b="0" i="0">
                          <a:effectLst/>
                          <a:latin typeface="Calibri" panose="020F0502020204030204" pitchFamily="34" charset="0"/>
                        </a:rPr>
                        <a:t>Lære å passe på naturen og miljøet </a:t>
                      </a:r>
                      <a:endParaRPr lang="nb-NO" sz="1400" b="0" i="0">
                        <a:effectLst/>
                      </a:endParaRPr>
                    </a:p>
                    <a:p>
                      <a:pPr algn="l" rtl="0" fontAlgn="base"/>
                      <a:r>
                        <a:rPr lang="nb-NO" sz="1400" b="0" i="0">
                          <a:effectLst/>
                          <a:latin typeface="Calibri" panose="020F0502020204030204" pitchFamily="34" charset="0"/>
                        </a:rPr>
                        <a:t>Få erfaring med data og kamera </a:t>
                      </a:r>
                      <a:endParaRPr lang="nb-NO" sz="1400" b="0" i="0">
                        <a:effectLst/>
                      </a:endParaRPr>
                    </a:p>
                    <a:p>
                      <a:pPr algn="l" rtl="0" fontAlgn="base"/>
                      <a:r>
                        <a:rPr lang="nb-NO" sz="1400" b="0" i="0">
                          <a:effectLst/>
                          <a:latin typeface="Calibri" panose="020F0502020204030204" pitchFamily="34" charset="0"/>
                        </a:rPr>
                        <a:t>Få delta i fysikkeksperimenter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Være ute og kjenne årstidene på kroppen.  </a:t>
                      </a:r>
                      <a:endParaRPr lang="nb-NO" sz="1400" b="0" i="0">
                        <a:effectLst/>
                      </a:endParaRPr>
                    </a:p>
                    <a:p>
                      <a:pPr algn="l" rtl="0" fontAlgn="base"/>
                      <a:r>
                        <a:rPr lang="nb-NO" sz="1400" b="0" i="0">
                          <a:effectLst/>
                          <a:latin typeface="Calibri" panose="020F0502020204030204" pitchFamily="34" charset="0"/>
                        </a:rPr>
                        <a:t>Bruke litteratur, musikk faktabøker og internett </a:t>
                      </a:r>
                      <a:endParaRPr lang="nb-NO" sz="1400" b="0" i="0">
                        <a:effectLst/>
                      </a:endParaRPr>
                    </a:p>
                    <a:p>
                      <a:pPr algn="l" rtl="0" fontAlgn="base"/>
                      <a:r>
                        <a:rPr lang="nb-NO" sz="1400" b="0" i="0">
                          <a:effectLst/>
                          <a:latin typeface="Calibri" panose="020F0502020204030204" pitchFamily="34" charset="0"/>
                        </a:rPr>
                        <a:t>  Lære om miljø og natur og hvordan vi mennesker kan gjøre skade </a:t>
                      </a:r>
                      <a:endParaRPr lang="nb-NO" sz="1400" b="0" i="0">
                        <a:effectLst/>
                      </a:endParaRPr>
                    </a:p>
                    <a:p>
                      <a:pPr algn="l" rtl="0" fontAlgn="base"/>
                      <a:r>
                        <a:rPr lang="nb-NO" sz="1400" b="0" i="0">
                          <a:effectLst/>
                          <a:latin typeface="Calibri" panose="020F0502020204030204" pitchFamily="34" charset="0"/>
                        </a:rPr>
                        <a:t>Undre seg sammen med barna og søke/lete svar sammen </a:t>
                      </a:r>
                      <a:endParaRPr lang="nb-NO" sz="1400" b="0" i="0">
                        <a:effectLst/>
                      </a:endParaRPr>
                    </a:p>
                    <a:p>
                      <a:pPr algn="l" rtl="0" fontAlgn="base"/>
                      <a:r>
                        <a:rPr lang="nb-NO" sz="1400" b="0" i="0">
                          <a:effectLst/>
                          <a:latin typeface="Calibri" panose="020F0502020204030204" pitchFamily="34" charset="0"/>
                        </a:rPr>
                        <a:t>Vise respekt for naturen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172023"/>
                  </a:ext>
                </a:extLst>
              </a:tr>
              <a:tr h="1709777">
                <a:tc>
                  <a:txBody>
                    <a:bodyPr/>
                    <a:lstStyle/>
                    <a:p>
                      <a:pPr fontAlgn="t"/>
                      <a:endParaRPr lang="nb-NO" sz="1400">
                        <a:effectLst/>
                      </a:endParaRPr>
                    </a:p>
                    <a:p>
                      <a:pPr algn="l" rtl="0" fontAlgn="base"/>
                      <a:r>
                        <a:rPr lang="nb-NO" sz="1400" b="0" i="0">
                          <a:effectLst/>
                          <a:latin typeface="Calibri" panose="020F0502020204030204" pitchFamily="34" charset="0"/>
                        </a:rPr>
                        <a:t>5 - 6 ÅR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Oppleve turer med varierende lengde, vanskelighetsgrad og turmål </a:t>
                      </a:r>
                      <a:endParaRPr lang="nb-NO" sz="1400" b="0" i="0">
                        <a:effectLst/>
                      </a:endParaRPr>
                    </a:p>
                    <a:p>
                      <a:pPr algn="l" rtl="0" fontAlgn="base"/>
                      <a:r>
                        <a:rPr lang="nb-NO" sz="1400" b="0" i="0">
                          <a:effectLst/>
                          <a:latin typeface="Calibri" panose="020F0502020204030204" pitchFamily="34" charset="0"/>
                        </a:rPr>
                        <a:t>Kunne bruke tekniske hjelpemidler som pc og kamera </a:t>
                      </a:r>
                      <a:endParaRPr lang="nb-NO" sz="1400" b="0" i="0">
                        <a:effectLst/>
                      </a:endParaRPr>
                    </a:p>
                    <a:p>
                      <a:pPr algn="l" rtl="0" fontAlgn="base"/>
                      <a:r>
                        <a:rPr lang="nb-NO" sz="1400" b="0" i="0">
                          <a:effectLst/>
                          <a:latin typeface="Calibri" panose="020F0502020204030204" pitchFamily="34" charset="0"/>
                        </a:rPr>
                        <a:t>Kunne innhente informasjon om dyr og natur gjennom bøker, sammen med andre og internett  </a:t>
                      </a:r>
                      <a:endParaRPr lang="nb-NO" sz="1400" b="0" i="0">
                        <a:effectLst/>
                      </a:endParaRPr>
                    </a:p>
                    <a:p>
                      <a:pPr algn="l" rtl="0" fontAlgn="base"/>
                      <a:r>
                        <a:rPr lang="nb-NO" sz="1400" b="0" i="0">
                          <a:effectLst/>
                          <a:latin typeface="Calibri" panose="020F0502020204030204" pitchFamily="34" charset="0"/>
                        </a:rPr>
                        <a:t>Oppleve ulike årstider og erfare hvordan de påvirker hverdagen </a:t>
                      </a:r>
                      <a:endParaRPr lang="nb-NO" sz="1400" b="0" i="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dirty="0">
                        <a:effectLst/>
                      </a:endParaRPr>
                    </a:p>
                    <a:p>
                      <a:pPr algn="l" rtl="0" fontAlgn="base"/>
                      <a:r>
                        <a:rPr lang="nb-NO" sz="1400" b="0" i="0" dirty="0">
                          <a:effectLst/>
                          <a:latin typeface="Calibri" panose="020F0502020204030204" pitchFamily="34" charset="0"/>
                        </a:rPr>
                        <a:t>La barna oppleve glede og mestring ved forskjellige turer. Ha øye for individuelle utfordringer </a:t>
                      </a:r>
                      <a:endParaRPr lang="nb-NO" sz="1400" b="0" i="0" dirty="0">
                        <a:effectLst/>
                      </a:endParaRPr>
                    </a:p>
                    <a:p>
                      <a:pPr algn="l" rtl="0" fontAlgn="base"/>
                      <a:r>
                        <a:rPr lang="nb-NO" sz="1400" b="0" i="0" dirty="0">
                          <a:effectLst/>
                          <a:latin typeface="Calibri" panose="020F0502020204030204" pitchFamily="34" charset="0"/>
                        </a:rPr>
                        <a:t>Se etter forandringer i naturen sammen med barna </a:t>
                      </a:r>
                      <a:endParaRPr lang="nb-NO" sz="1400" b="0" i="0" dirty="0">
                        <a:effectLst/>
                      </a:endParaRPr>
                    </a:p>
                    <a:p>
                      <a:pPr algn="l" rtl="0" fontAlgn="base"/>
                      <a:r>
                        <a:rPr lang="nb-NO" sz="1400" b="0" i="0" dirty="0">
                          <a:effectLst/>
                          <a:latin typeface="Calibri" panose="020F0502020204030204" pitchFamily="34" charset="0"/>
                        </a:rPr>
                        <a:t>Legge til rette for pc-bruk </a:t>
                      </a:r>
                      <a:endParaRPr lang="nb-NO" sz="1400" b="0" i="0" dirty="0">
                        <a:effectLst/>
                      </a:endParaRPr>
                    </a:p>
                    <a:p>
                      <a:pPr algn="l" rtl="0" fontAlgn="base"/>
                      <a:r>
                        <a:rPr lang="nb-NO" sz="1400" b="0" i="0" dirty="0">
                          <a:effectLst/>
                          <a:latin typeface="Calibri" panose="020F0502020204030204" pitchFamily="34" charset="0"/>
                        </a:rPr>
                        <a:t>Ha tilgjengelig oppslagsmateriell </a:t>
                      </a:r>
                      <a:endParaRPr lang="nb-NO" sz="1400" b="0" i="0" dirty="0">
                        <a:effectLst/>
                      </a:endParaRPr>
                    </a:p>
                    <a:p>
                      <a:pPr algn="l" rtl="0" fontAlgn="base"/>
                      <a:r>
                        <a:rPr lang="nb-NO" sz="1400" b="0" i="0" dirty="0">
                          <a:effectLst/>
                          <a:latin typeface="Calibri" panose="020F0502020204030204" pitchFamily="34" charset="0"/>
                        </a:rPr>
                        <a:t>Snakke om været, påkledning, endringer i naturen i samlinger </a:t>
                      </a:r>
                      <a:endParaRPr lang="nb-NO" sz="1400" b="0" i="0" dirty="0">
                        <a:effectLst/>
                      </a:endParaRPr>
                    </a:p>
                  </a:txBody>
                  <a:tcPr marL="54279" marR="54279" marT="27139" marB="27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4014975"/>
                  </a:ext>
                </a:extLst>
              </a:tr>
            </a:tbl>
          </a:graphicData>
        </a:graphic>
      </p:graphicFrame>
      <p:sp>
        <p:nvSpPr>
          <p:cNvPr id="4" name="Plassholder for lysbildenummer 3">
            <a:extLst>
              <a:ext uri="{FF2B5EF4-FFF2-40B4-BE49-F238E27FC236}">
                <a16:creationId xmlns:a16="http://schemas.microsoft.com/office/drawing/2014/main" id="{C1F3D404-720E-C591-51F6-0B77BE1BE64F}"/>
              </a:ext>
            </a:extLst>
          </p:cNvPr>
          <p:cNvSpPr>
            <a:spLocks noGrp="1"/>
          </p:cNvSpPr>
          <p:nvPr>
            <p:ph type="sldNum" sz="quarter" idx="12"/>
          </p:nvPr>
        </p:nvSpPr>
        <p:spPr/>
        <p:txBody>
          <a:bodyPr/>
          <a:lstStyle/>
          <a:p>
            <a:fld id="{3D637016-104A-45BD-A81C-CD5BFD6FA7E4}" type="slidenum">
              <a:rPr lang="nb-NO" smtClean="0"/>
              <a:t>31</a:t>
            </a:fld>
            <a:endParaRPr lang="nb-NO"/>
          </a:p>
        </p:txBody>
      </p:sp>
    </p:spTree>
    <p:extLst>
      <p:ext uri="{BB962C8B-B14F-4D97-AF65-F5344CB8AC3E}">
        <p14:creationId xmlns:p14="http://schemas.microsoft.com/office/powerpoint/2010/main" val="229414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18B5A4-51F3-36C1-ED29-D969FCFB43B9}"/>
              </a:ext>
            </a:extLst>
          </p:cNvPr>
          <p:cNvSpPr>
            <a:spLocks noGrp="1"/>
          </p:cNvSpPr>
          <p:nvPr>
            <p:ph type="title"/>
          </p:nvPr>
        </p:nvSpPr>
        <p:spPr/>
        <p:txBody>
          <a:bodyPr>
            <a:normAutofit/>
          </a:bodyPr>
          <a:lstStyle/>
          <a:p>
            <a:pPr rtl="0" fontAlgn="base"/>
            <a:r>
              <a:rPr lang="nb-NO" sz="3600" b="0" i="0" dirty="0">
                <a:effectLst/>
                <a:latin typeface="+mn-lt"/>
              </a:rPr>
              <a:t> </a:t>
            </a:r>
            <a:br>
              <a:rPr lang="nb-NO" sz="3600" b="0" i="0" dirty="0">
                <a:effectLst/>
                <a:latin typeface="+mn-lt"/>
              </a:rPr>
            </a:br>
            <a:r>
              <a:rPr lang="nb-NO" sz="3600" b="0" i="0" dirty="0">
                <a:effectLst/>
                <a:latin typeface="+mn-lt"/>
              </a:rPr>
              <a:t>Etikk, religion og filosofi </a:t>
            </a:r>
            <a:endParaRPr lang="nb-NO" sz="3600" dirty="0">
              <a:latin typeface="+mn-lt"/>
            </a:endParaRPr>
          </a:p>
        </p:txBody>
      </p:sp>
      <p:graphicFrame>
        <p:nvGraphicFramePr>
          <p:cNvPr id="5" name="Plassholder for innhold 4">
            <a:extLst>
              <a:ext uri="{FF2B5EF4-FFF2-40B4-BE49-F238E27FC236}">
                <a16:creationId xmlns:a16="http://schemas.microsoft.com/office/drawing/2014/main" id="{79749428-715F-5729-5FD7-B38E08A57513}"/>
              </a:ext>
            </a:extLst>
          </p:cNvPr>
          <p:cNvGraphicFramePr>
            <a:graphicFrameLocks noGrp="1"/>
          </p:cNvGraphicFramePr>
          <p:nvPr>
            <p:ph idx="1"/>
            <p:extLst>
              <p:ext uri="{D42A27DB-BD31-4B8C-83A1-F6EECF244321}">
                <p14:modId xmlns:p14="http://schemas.microsoft.com/office/powerpoint/2010/main" val="1301963346"/>
              </p:ext>
            </p:extLst>
          </p:nvPr>
        </p:nvGraphicFramePr>
        <p:xfrm>
          <a:off x="703385" y="1825580"/>
          <a:ext cx="11066584" cy="4549093"/>
        </p:xfrm>
        <a:graphic>
          <a:graphicData uri="http://schemas.openxmlformats.org/drawingml/2006/table">
            <a:tbl>
              <a:tblPr/>
              <a:tblGrid>
                <a:gridCol w="1196075">
                  <a:extLst>
                    <a:ext uri="{9D8B030D-6E8A-4147-A177-3AD203B41FA5}">
                      <a16:colId xmlns:a16="http://schemas.microsoft.com/office/drawing/2014/main" val="1902139032"/>
                    </a:ext>
                  </a:extLst>
                </a:gridCol>
                <a:gridCol w="4493984">
                  <a:extLst>
                    <a:ext uri="{9D8B030D-6E8A-4147-A177-3AD203B41FA5}">
                      <a16:colId xmlns:a16="http://schemas.microsoft.com/office/drawing/2014/main" val="2557961571"/>
                    </a:ext>
                  </a:extLst>
                </a:gridCol>
                <a:gridCol w="5376525">
                  <a:extLst>
                    <a:ext uri="{9D8B030D-6E8A-4147-A177-3AD203B41FA5}">
                      <a16:colId xmlns:a16="http://schemas.microsoft.com/office/drawing/2014/main" val="236359868"/>
                    </a:ext>
                  </a:extLst>
                </a:gridCol>
              </a:tblGrid>
              <a:tr h="509317">
                <a:tc>
                  <a:txBody>
                    <a:bodyPr/>
                    <a:lstStyle/>
                    <a:p>
                      <a:pPr fontAlgn="t"/>
                      <a:endParaRPr lang="nb-NO" sz="1400">
                        <a:effectLst/>
                      </a:endParaRPr>
                    </a:p>
                    <a:p>
                      <a:pPr algn="l" rtl="0" fontAlgn="base"/>
                      <a:r>
                        <a:rPr lang="nb-NO" sz="1400" b="0" i="0">
                          <a:effectLst/>
                          <a:latin typeface="Calibri" panose="020F0502020204030204" pitchFamily="34" charset="0"/>
                        </a:rPr>
                        <a:t>ALDER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BARNA SKAL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PERSONALET SKAL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1414596029"/>
                  </a:ext>
                </a:extLst>
              </a:tr>
              <a:tr h="1240076">
                <a:tc>
                  <a:txBody>
                    <a:bodyPr/>
                    <a:lstStyle/>
                    <a:p>
                      <a:pPr fontAlgn="t"/>
                      <a:endParaRPr lang="nb-NO" sz="1400">
                        <a:effectLst/>
                      </a:endParaRPr>
                    </a:p>
                    <a:p>
                      <a:pPr algn="l" rtl="0" fontAlgn="base"/>
                      <a:r>
                        <a:rPr lang="nb-NO" sz="1400" b="0" i="0">
                          <a:effectLst/>
                          <a:latin typeface="Calibri" panose="020F0502020204030204" pitchFamily="34" charset="0"/>
                        </a:rPr>
                        <a:t>1 – 2 ÅR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Delta i tradisjoner knytta til jul, påske og lignende </a:t>
                      </a:r>
                      <a:endParaRPr lang="nb-NO" sz="1400" b="0" i="0">
                        <a:effectLst/>
                      </a:endParaRPr>
                    </a:p>
                    <a:p>
                      <a:pPr algn="l" rtl="0" fontAlgn="base"/>
                      <a:r>
                        <a:rPr lang="nb-NO" sz="1400" b="0" i="0">
                          <a:effectLst/>
                          <a:latin typeface="Calibri" panose="020F0502020204030204" pitchFamily="34" charset="0"/>
                        </a:rPr>
                        <a:t>Få oppleve vennskap og gode relasjoner </a:t>
                      </a:r>
                      <a:endParaRPr lang="nb-NO" sz="1400" b="0" i="0">
                        <a:effectLst/>
                      </a:endParaRPr>
                    </a:p>
                    <a:p>
                      <a:pPr algn="l" rtl="0" fontAlgn="base"/>
                      <a:r>
                        <a:rPr lang="nb-NO" sz="1400" b="0" i="0">
                          <a:effectLst/>
                          <a:latin typeface="Calibri" panose="020F0502020204030204" pitchFamily="34" charset="0"/>
                        </a:rPr>
                        <a:t>Bli møtt med anerkjennelse for sine følelser og få hjelp til å håndtere dem </a:t>
                      </a:r>
                      <a:endParaRPr lang="nb-NO" sz="1400" b="0" i="0">
                        <a:effectLst/>
                      </a:endParaRPr>
                    </a:p>
                    <a:p>
                      <a:pPr algn="l" rtl="0" fontAlgn="base"/>
                      <a:r>
                        <a:rPr lang="nb-NO" sz="1400" b="0" i="0">
                          <a:effectLst/>
                          <a:latin typeface="Calibri" panose="020F0502020204030204" pitchFamily="34" charset="0"/>
                        </a:rPr>
                        <a:t>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Tilrettelegge samlinger og aktiviteter ut fra behov og utvikling </a:t>
                      </a:r>
                      <a:endParaRPr lang="nb-NO" sz="1400" b="0" i="0">
                        <a:effectLst/>
                      </a:endParaRPr>
                    </a:p>
                    <a:p>
                      <a:pPr algn="l" rtl="0" fontAlgn="base"/>
                      <a:r>
                        <a:rPr lang="nb-NO" sz="1400" b="0" i="0">
                          <a:effectLst/>
                          <a:latin typeface="Calibri" panose="020F0502020204030204" pitchFamily="34" charset="0"/>
                        </a:rPr>
                        <a:t>Være til stede, observant og deltakende </a:t>
                      </a:r>
                      <a:endParaRPr lang="nb-NO" sz="1400" b="0" i="0">
                        <a:effectLst/>
                      </a:endParaRPr>
                    </a:p>
                    <a:p>
                      <a:pPr algn="l" rtl="0" fontAlgn="base"/>
                      <a:r>
                        <a:rPr lang="nb-NO" sz="1400" b="0" i="0">
                          <a:effectLst/>
                          <a:latin typeface="Calibri" panose="020F0502020204030204" pitchFamily="34" charset="0"/>
                        </a:rPr>
                        <a:t>Se alle, jobbe med relasjoner, alle skal ha en venn </a:t>
                      </a:r>
                      <a:endParaRPr lang="nb-NO" sz="1400" b="0" i="0">
                        <a:effectLst/>
                      </a:endParaRPr>
                    </a:p>
                    <a:p>
                      <a:pPr algn="l" rtl="0" fontAlgn="base"/>
                      <a:r>
                        <a:rPr lang="nb-NO" sz="1400" b="0" i="0">
                          <a:effectLst/>
                          <a:latin typeface="Calibri" panose="020F0502020204030204" pitchFamily="34" charset="0"/>
                        </a:rPr>
                        <a:t>Opptre støttende og trøstende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108849"/>
                  </a:ext>
                </a:extLst>
              </a:tr>
              <a:tr h="1483662">
                <a:tc>
                  <a:txBody>
                    <a:bodyPr/>
                    <a:lstStyle/>
                    <a:p>
                      <a:pPr fontAlgn="t"/>
                      <a:endParaRPr lang="nb-NO" sz="1400">
                        <a:effectLst/>
                      </a:endParaRPr>
                    </a:p>
                    <a:p>
                      <a:pPr algn="l" rtl="0" fontAlgn="base"/>
                      <a:r>
                        <a:rPr lang="nb-NO" sz="1400" b="0" i="0">
                          <a:effectLst/>
                          <a:latin typeface="Calibri" panose="020F0502020204030204" pitchFamily="34" charset="0"/>
                        </a:rPr>
                        <a:t>3 -4 ÅR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Kunne delta i samtaler om følelser og hvordan vi er mot hverandre </a:t>
                      </a:r>
                      <a:endParaRPr lang="nb-NO" sz="1400" b="0" i="0">
                        <a:effectLst/>
                      </a:endParaRPr>
                    </a:p>
                    <a:p>
                      <a:pPr algn="l" rtl="0" fontAlgn="base"/>
                      <a:r>
                        <a:rPr lang="nb-NO" sz="1400" b="0" i="0">
                          <a:effectLst/>
                          <a:latin typeface="Calibri" panose="020F0502020204030204" pitchFamily="34" charset="0"/>
                        </a:rPr>
                        <a:t>Sette ord på følelser hos seg selv og andre </a:t>
                      </a:r>
                      <a:endParaRPr lang="nb-NO" sz="1400" b="0" i="0">
                        <a:effectLst/>
                      </a:endParaRPr>
                    </a:p>
                    <a:p>
                      <a:pPr algn="l" rtl="0" fontAlgn="base"/>
                      <a:r>
                        <a:rPr lang="nb-NO" sz="1400" b="0" i="0">
                          <a:effectLst/>
                          <a:latin typeface="Calibri" panose="020F0502020204030204" pitchFamily="34" charset="0"/>
                        </a:rPr>
                        <a:t>Erfare at det er forskjeller mellom barn i ulike land og kulturer </a:t>
                      </a:r>
                      <a:endParaRPr lang="nb-NO" sz="1400" b="0" i="0">
                        <a:effectLst/>
                      </a:endParaRPr>
                    </a:p>
                    <a:p>
                      <a:pPr algn="l" rtl="0" fontAlgn="base"/>
                      <a:r>
                        <a:rPr lang="nb-NO" sz="1400" b="0" i="0">
                          <a:effectLst/>
                          <a:latin typeface="Calibri" panose="020F0502020204030204" pitchFamily="34" charset="0"/>
                        </a:rPr>
                        <a:t>Få verktøy til konflikthåndtering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dirty="0">
                        <a:effectLst/>
                      </a:endParaRPr>
                    </a:p>
                    <a:p>
                      <a:pPr algn="l" rtl="0" fontAlgn="base"/>
                      <a:r>
                        <a:rPr lang="nb-NO" sz="1400" b="0" i="0" dirty="0">
                          <a:effectLst/>
                          <a:latin typeface="Calibri" panose="020F0502020204030204" pitchFamily="34" charset="0"/>
                        </a:rPr>
                        <a:t>Samtale med barna om følelser, være obs sin egn voksenrolle </a:t>
                      </a:r>
                      <a:endParaRPr lang="nb-NO" sz="1400" b="0" i="0" dirty="0">
                        <a:effectLst/>
                      </a:endParaRPr>
                    </a:p>
                    <a:p>
                      <a:pPr algn="l" rtl="0" fontAlgn="base"/>
                      <a:r>
                        <a:rPr lang="nb-NO" sz="1400" b="0" i="0" dirty="0">
                          <a:effectLst/>
                          <a:latin typeface="Calibri" panose="020F0502020204030204" pitchFamily="34" charset="0"/>
                        </a:rPr>
                        <a:t>Markere høytider </a:t>
                      </a:r>
                      <a:endParaRPr lang="nb-NO" sz="1400" b="0" i="0" dirty="0">
                        <a:effectLst/>
                      </a:endParaRPr>
                    </a:p>
                    <a:p>
                      <a:pPr algn="l" rtl="0" fontAlgn="base"/>
                      <a:r>
                        <a:rPr lang="nb-NO" sz="1400" b="0" i="0" dirty="0">
                          <a:effectLst/>
                          <a:latin typeface="Calibri" panose="020F0502020204030204" pitchFamily="34" charset="0"/>
                        </a:rPr>
                        <a:t>Anvende ulike pedagogiske opplegg som «steg for steg», «forut» </a:t>
                      </a:r>
                      <a:endParaRPr lang="nb-NO" sz="1400" b="0" i="0" dirty="0">
                        <a:effectLst/>
                      </a:endParaRPr>
                    </a:p>
                    <a:p>
                      <a:pPr algn="l" rtl="0" fontAlgn="base"/>
                      <a:r>
                        <a:rPr lang="nb-NO" sz="1400" b="0" i="0" dirty="0">
                          <a:effectLst/>
                          <a:latin typeface="Calibri" panose="020F0502020204030204" pitchFamily="34" charset="0"/>
                        </a:rPr>
                        <a:t>Kjennskap til ulike kulturer </a:t>
                      </a:r>
                      <a:endParaRPr lang="nb-NO" sz="1400" b="0" i="0" dirty="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769094"/>
                  </a:ext>
                </a:extLst>
              </a:tr>
              <a:tr h="1118283">
                <a:tc>
                  <a:txBody>
                    <a:bodyPr/>
                    <a:lstStyle/>
                    <a:p>
                      <a:pPr fontAlgn="t"/>
                      <a:endParaRPr lang="nb-NO" sz="1400">
                        <a:effectLst/>
                      </a:endParaRPr>
                    </a:p>
                    <a:p>
                      <a:pPr algn="l" rtl="0" fontAlgn="base"/>
                      <a:r>
                        <a:rPr lang="nb-NO" sz="1400" b="0" i="0">
                          <a:effectLst/>
                          <a:latin typeface="Calibri" panose="020F0502020204030204" pitchFamily="34" charset="0"/>
                        </a:rPr>
                        <a:t>5 - 6 ÅR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Kunne reflektere rundt valg, handling, konsekvens, både i forhold til seg selv og andre </a:t>
                      </a:r>
                      <a:endParaRPr lang="nb-NO" sz="1400" b="0" i="0">
                        <a:effectLst/>
                      </a:endParaRPr>
                    </a:p>
                    <a:p>
                      <a:pPr algn="l" rtl="0" fontAlgn="base"/>
                      <a:r>
                        <a:rPr lang="nb-NO" sz="1400" b="0" i="0">
                          <a:effectLst/>
                          <a:latin typeface="Calibri" panose="020F0502020204030204" pitchFamily="34" charset="0"/>
                        </a:rPr>
                        <a:t>Oppleve og erfare mangfold på en positiv måte </a:t>
                      </a:r>
                      <a:endParaRPr lang="nb-NO" sz="1400" b="0" i="0">
                        <a:effectLst/>
                      </a:endParaRPr>
                    </a:p>
                    <a:p>
                      <a:pPr algn="l" rtl="0" fontAlgn="base"/>
                      <a:r>
                        <a:rPr lang="nb-NO" sz="1400" b="0" i="0">
                          <a:effectLst/>
                          <a:latin typeface="Calibri" panose="020F0502020204030204" pitchFamily="34" charset="0"/>
                        </a:rPr>
                        <a:t>Ha respekt for hverandres ulikheter   </a:t>
                      </a:r>
                      <a:endParaRPr lang="nb-NO" sz="1400" b="0" i="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dirty="0">
                        <a:effectLst/>
                      </a:endParaRPr>
                    </a:p>
                    <a:p>
                      <a:pPr algn="l" rtl="0" fontAlgn="base"/>
                      <a:r>
                        <a:rPr lang="nb-NO" sz="1400" b="0" i="0" dirty="0">
                          <a:effectLst/>
                          <a:latin typeface="Calibri" panose="020F0502020204030204" pitchFamily="34" charset="0"/>
                        </a:rPr>
                        <a:t>Gi tid og anledning til refleksjon og samtale rundt handlinger og valg </a:t>
                      </a:r>
                      <a:endParaRPr lang="nb-NO" sz="1400" b="0" i="0" dirty="0">
                        <a:effectLst/>
                      </a:endParaRPr>
                    </a:p>
                    <a:p>
                      <a:pPr algn="l" rtl="0" fontAlgn="base"/>
                      <a:r>
                        <a:rPr lang="nb-NO" sz="1400" b="0" i="0" dirty="0">
                          <a:effectLst/>
                          <a:latin typeface="Calibri" panose="020F0502020204030204" pitchFamily="34" charset="0"/>
                        </a:rPr>
                        <a:t>Ha fokus på mangfold i naturlige sammenhenger og spesielt i andre kulturers merkedager/høytider </a:t>
                      </a:r>
                      <a:endParaRPr lang="nb-NO" sz="1400" b="0" i="0" dirty="0">
                        <a:effectLst/>
                      </a:endParaRPr>
                    </a:p>
                    <a:p>
                      <a:pPr algn="l" rtl="0" fontAlgn="base"/>
                      <a:r>
                        <a:rPr lang="nb-NO" sz="1400" b="0" i="0" dirty="0">
                          <a:effectLst/>
                          <a:latin typeface="Calibri" panose="020F0502020204030204" pitchFamily="34" charset="0"/>
                        </a:rPr>
                        <a:t>Bruke sanger, ord og fortellinger som gir kjennskap til ulike kulturer </a:t>
                      </a:r>
                      <a:endParaRPr lang="nb-NO" sz="1400" b="0" i="0" dirty="0">
                        <a:effectLst/>
                      </a:endParaRPr>
                    </a:p>
                  </a:txBody>
                  <a:tcPr marL="66433" marR="66433" marT="33216" marB="332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78300"/>
                  </a:ext>
                </a:extLst>
              </a:tr>
            </a:tbl>
          </a:graphicData>
        </a:graphic>
      </p:graphicFrame>
      <p:sp>
        <p:nvSpPr>
          <p:cNvPr id="4" name="Plassholder for lysbildenummer 3">
            <a:extLst>
              <a:ext uri="{FF2B5EF4-FFF2-40B4-BE49-F238E27FC236}">
                <a16:creationId xmlns:a16="http://schemas.microsoft.com/office/drawing/2014/main" id="{868664D0-F91F-3706-7193-43AC53C03CC1}"/>
              </a:ext>
            </a:extLst>
          </p:cNvPr>
          <p:cNvSpPr>
            <a:spLocks noGrp="1"/>
          </p:cNvSpPr>
          <p:nvPr>
            <p:ph type="sldNum" sz="quarter" idx="12"/>
          </p:nvPr>
        </p:nvSpPr>
        <p:spPr/>
        <p:txBody>
          <a:bodyPr/>
          <a:lstStyle/>
          <a:p>
            <a:fld id="{3D637016-104A-45BD-A81C-CD5BFD6FA7E4}" type="slidenum">
              <a:rPr lang="nb-NO" smtClean="0"/>
              <a:t>32</a:t>
            </a:fld>
            <a:endParaRPr lang="nb-NO"/>
          </a:p>
        </p:txBody>
      </p:sp>
    </p:spTree>
    <p:extLst>
      <p:ext uri="{BB962C8B-B14F-4D97-AF65-F5344CB8AC3E}">
        <p14:creationId xmlns:p14="http://schemas.microsoft.com/office/powerpoint/2010/main" val="382717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F5B26C-F125-721B-818C-F871675B8A4A}"/>
              </a:ext>
            </a:extLst>
          </p:cNvPr>
          <p:cNvSpPr>
            <a:spLocks noGrp="1"/>
          </p:cNvSpPr>
          <p:nvPr>
            <p:ph type="title"/>
          </p:nvPr>
        </p:nvSpPr>
        <p:spPr/>
        <p:txBody>
          <a:bodyPr>
            <a:normAutofit/>
          </a:bodyPr>
          <a:lstStyle/>
          <a:p>
            <a:r>
              <a:rPr lang="nb-NO" sz="3600" b="0" i="0" dirty="0">
                <a:effectLst/>
                <a:latin typeface="+mn-lt"/>
              </a:rPr>
              <a:t>Nærmiljø og samfunn </a:t>
            </a:r>
            <a:endParaRPr lang="nb-NO" sz="7200" dirty="0">
              <a:latin typeface="+mn-lt"/>
            </a:endParaRPr>
          </a:p>
        </p:txBody>
      </p:sp>
      <p:graphicFrame>
        <p:nvGraphicFramePr>
          <p:cNvPr id="5" name="Plassholder for innhold 4">
            <a:extLst>
              <a:ext uri="{FF2B5EF4-FFF2-40B4-BE49-F238E27FC236}">
                <a16:creationId xmlns:a16="http://schemas.microsoft.com/office/drawing/2014/main" id="{AFB831D1-A3AC-B5BE-2EAC-77A41C206FE7}"/>
              </a:ext>
            </a:extLst>
          </p:cNvPr>
          <p:cNvGraphicFramePr>
            <a:graphicFrameLocks noGrp="1"/>
          </p:cNvGraphicFramePr>
          <p:nvPr>
            <p:ph idx="1"/>
            <p:extLst>
              <p:ext uri="{D42A27DB-BD31-4B8C-83A1-F6EECF244321}">
                <p14:modId xmlns:p14="http://schemas.microsoft.com/office/powerpoint/2010/main" val="22545660"/>
              </p:ext>
            </p:extLst>
          </p:nvPr>
        </p:nvGraphicFramePr>
        <p:xfrm>
          <a:off x="615462" y="1374220"/>
          <a:ext cx="10961076" cy="5233390"/>
        </p:xfrm>
        <a:graphic>
          <a:graphicData uri="http://schemas.openxmlformats.org/drawingml/2006/table">
            <a:tbl>
              <a:tblPr/>
              <a:tblGrid>
                <a:gridCol w="1210066">
                  <a:extLst>
                    <a:ext uri="{9D8B030D-6E8A-4147-A177-3AD203B41FA5}">
                      <a16:colId xmlns:a16="http://schemas.microsoft.com/office/drawing/2014/main" val="1528983578"/>
                    </a:ext>
                  </a:extLst>
                </a:gridCol>
                <a:gridCol w="4875505">
                  <a:extLst>
                    <a:ext uri="{9D8B030D-6E8A-4147-A177-3AD203B41FA5}">
                      <a16:colId xmlns:a16="http://schemas.microsoft.com/office/drawing/2014/main" val="3294233927"/>
                    </a:ext>
                  </a:extLst>
                </a:gridCol>
                <a:gridCol w="4875505">
                  <a:extLst>
                    <a:ext uri="{9D8B030D-6E8A-4147-A177-3AD203B41FA5}">
                      <a16:colId xmlns:a16="http://schemas.microsoft.com/office/drawing/2014/main" val="2581796273"/>
                    </a:ext>
                  </a:extLst>
                </a:gridCol>
              </a:tblGrid>
              <a:tr h="522173">
                <a:tc>
                  <a:txBody>
                    <a:bodyPr/>
                    <a:lstStyle/>
                    <a:p>
                      <a:pPr algn="l" rtl="0" fontAlgn="base"/>
                      <a:r>
                        <a:rPr lang="nb-NO" sz="1400" b="0" i="0" dirty="0">
                          <a:effectLst/>
                        </a:rPr>
                        <a:t>ALDER</a:t>
                      </a: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rtl="0" fontAlgn="base"/>
                      <a:r>
                        <a:rPr lang="nb-NO" sz="1400" b="0" i="0" dirty="0">
                          <a:effectLst/>
                        </a:rPr>
                        <a:t>BARNA SKAL</a:t>
                      </a: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rtl="0" fontAlgn="base"/>
                      <a:r>
                        <a:rPr lang="nb-NO" sz="1400" b="0" i="0" dirty="0">
                          <a:effectLst/>
                        </a:rPr>
                        <a:t>PERSONALET SKAL</a:t>
                      </a: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84133572"/>
                  </a:ext>
                </a:extLst>
              </a:tr>
              <a:tr h="1212313">
                <a:tc>
                  <a:txBody>
                    <a:bodyPr/>
                    <a:lstStyle/>
                    <a:p>
                      <a:pPr fontAlgn="t"/>
                      <a:endParaRPr lang="nb-NO" sz="1400" dirty="0">
                        <a:effectLst/>
                      </a:endParaRPr>
                    </a:p>
                    <a:p>
                      <a:pPr algn="l" rtl="0" fontAlgn="base"/>
                      <a:r>
                        <a:rPr lang="nb-NO" sz="1400" b="0" i="0" dirty="0">
                          <a:effectLst/>
                          <a:latin typeface="Calibri" panose="020F0502020204030204" pitchFamily="34" charset="0"/>
                        </a:rPr>
                        <a:t>1 – 2 ÅR </a:t>
                      </a:r>
                      <a:endParaRPr lang="nb-NO" sz="1400" b="0" i="0" dirty="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Oppleve å være en del av fellesskapet i barnehagen </a:t>
                      </a:r>
                      <a:endParaRPr lang="nb-NO" sz="1400" b="0" i="0">
                        <a:effectLst/>
                      </a:endParaRPr>
                    </a:p>
                    <a:p>
                      <a:pPr algn="l" rtl="0" fontAlgn="base"/>
                      <a:r>
                        <a:rPr lang="nb-NO" sz="1400" b="0" i="0">
                          <a:effectLst/>
                          <a:latin typeface="Calibri" panose="020F0502020204030204" pitchFamily="34" charset="0"/>
                        </a:rPr>
                        <a:t>Etablere hverdagsrutiner i barnehagen </a:t>
                      </a:r>
                      <a:endParaRPr lang="nb-NO" sz="1400" b="0" i="0">
                        <a:effectLst/>
                      </a:endParaRPr>
                    </a:p>
                    <a:p>
                      <a:pPr algn="l" rtl="0" fontAlgn="base"/>
                      <a:r>
                        <a:rPr lang="nb-NO" sz="1400" b="0" i="0">
                          <a:effectLst/>
                          <a:latin typeface="Calibri" panose="020F0502020204030204" pitchFamily="34" charset="0"/>
                        </a:rPr>
                        <a:t>Bli møtt som selvstendige individer </a:t>
                      </a:r>
                      <a:endParaRPr lang="nb-NO" sz="1400" b="0" i="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dirty="0">
                        <a:effectLst/>
                      </a:endParaRPr>
                    </a:p>
                    <a:p>
                      <a:pPr algn="l" rtl="0" fontAlgn="base"/>
                      <a:r>
                        <a:rPr lang="nb-NO" sz="1400" b="0" i="0" dirty="0">
                          <a:effectLst/>
                          <a:latin typeface="Calibri" panose="020F0502020204030204" pitchFamily="34" charset="0"/>
                        </a:rPr>
                        <a:t>Legge vekt på trygge rammer ved oppstart i barnehagen </a:t>
                      </a:r>
                      <a:endParaRPr lang="nb-NO" sz="1400" b="0" i="0" dirty="0">
                        <a:effectLst/>
                      </a:endParaRPr>
                    </a:p>
                    <a:p>
                      <a:pPr algn="l" rtl="0" fontAlgn="base"/>
                      <a:r>
                        <a:rPr lang="nb-NO" sz="1400" b="0" i="0" dirty="0">
                          <a:effectLst/>
                          <a:latin typeface="Calibri" panose="020F0502020204030204" pitchFamily="34" charset="0"/>
                        </a:rPr>
                        <a:t>Være tilstede som trygge og gode rollemodeller </a:t>
                      </a:r>
                      <a:endParaRPr lang="nb-NO" sz="1400" b="0" i="0" dirty="0">
                        <a:effectLst/>
                      </a:endParaRPr>
                    </a:p>
                    <a:p>
                      <a:pPr algn="l" rtl="0" fontAlgn="base"/>
                      <a:r>
                        <a:rPr lang="nb-NO" sz="1400" b="0" i="0" dirty="0">
                          <a:effectLst/>
                          <a:latin typeface="Calibri" panose="020F0502020204030204" pitchFamily="34" charset="0"/>
                        </a:rPr>
                        <a:t>Tolke barnas nonverbale kroppsspråk og sørge for at de blir sett og hørt </a:t>
                      </a:r>
                      <a:endParaRPr lang="nb-NO" sz="1400" b="0" i="0" dirty="0">
                        <a:effectLst/>
                      </a:endParaRPr>
                    </a:p>
                    <a:p>
                      <a:pPr algn="l" rtl="0" fontAlgn="base"/>
                      <a:r>
                        <a:rPr lang="nb-NO" sz="1400" b="0" i="0" dirty="0">
                          <a:effectLst/>
                          <a:latin typeface="Calibri" panose="020F0502020204030204" pitchFamily="34" charset="0"/>
                        </a:rPr>
                        <a:t>Ha godt fang og gode hender </a:t>
                      </a:r>
                      <a:endParaRPr lang="nb-NO" sz="1400" b="0" i="0" dirty="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423471"/>
                  </a:ext>
                </a:extLst>
              </a:tr>
              <a:tr h="1331379">
                <a:tc>
                  <a:txBody>
                    <a:bodyPr/>
                    <a:lstStyle/>
                    <a:p>
                      <a:pPr fontAlgn="t"/>
                      <a:endParaRPr lang="nb-NO" sz="1400">
                        <a:effectLst/>
                      </a:endParaRPr>
                    </a:p>
                    <a:p>
                      <a:pPr algn="l" rtl="0" fontAlgn="base"/>
                      <a:r>
                        <a:rPr lang="nb-NO" sz="1400" b="0" i="0">
                          <a:effectLst/>
                          <a:latin typeface="Calibri" panose="020F0502020204030204" pitchFamily="34" charset="0"/>
                        </a:rPr>
                        <a:t>3 -4 ÅR </a:t>
                      </a:r>
                      <a:endParaRPr lang="nb-NO" sz="1400" b="0" i="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Ha en begynnende innsikt i hva lokalsamfunnet og nærmiljøet kan tilby </a:t>
                      </a:r>
                      <a:endParaRPr lang="nb-NO" sz="1400" b="0" i="0">
                        <a:effectLst/>
                      </a:endParaRPr>
                    </a:p>
                    <a:p>
                      <a:pPr algn="l" rtl="0" fontAlgn="base"/>
                      <a:r>
                        <a:rPr lang="nb-NO" sz="1400" b="0" i="0">
                          <a:effectLst/>
                          <a:latin typeface="Calibri" panose="020F0502020204030204" pitchFamily="34" charset="0"/>
                        </a:rPr>
                        <a:t>Ha medvirkning i egen hverdag </a:t>
                      </a:r>
                      <a:endParaRPr lang="nb-NO" sz="1400" b="0" i="0">
                        <a:effectLst/>
                      </a:endParaRPr>
                    </a:p>
                    <a:p>
                      <a:pPr algn="l" rtl="0" fontAlgn="base"/>
                      <a:r>
                        <a:rPr lang="nb-NO" sz="1400" b="0" i="0">
                          <a:effectLst/>
                          <a:latin typeface="Calibri" panose="020F0502020204030204" pitchFamily="34" charset="0"/>
                        </a:rPr>
                        <a:t>Oppleve å være en del av et større fellesskap og danne egne nettverk </a:t>
                      </a:r>
                      <a:endParaRPr lang="nb-NO" sz="1400" b="0" i="0">
                        <a:effectLst/>
                      </a:endParaRPr>
                    </a:p>
                    <a:p>
                      <a:pPr algn="l" rtl="0" fontAlgn="base"/>
                      <a:r>
                        <a:rPr lang="nb-NO" sz="1400" b="0" i="0">
                          <a:effectLst/>
                          <a:latin typeface="Calibri" panose="020F0502020204030204" pitchFamily="34" charset="0"/>
                        </a:rPr>
                        <a:t>Bli kjent med lokalhistorie og lokale tradisjoner </a:t>
                      </a:r>
                      <a:endParaRPr lang="nb-NO" sz="1400" b="0" i="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Ta barna med i besøk til ulike lokale næringer og aktivitetsarenaer </a:t>
                      </a:r>
                      <a:endParaRPr lang="nb-NO" sz="1400" b="0" i="0">
                        <a:effectLst/>
                      </a:endParaRPr>
                    </a:p>
                    <a:p>
                      <a:pPr algn="l" rtl="0" fontAlgn="base"/>
                      <a:r>
                        <a:rPr lang="nb-NO" sz="1400" b="0" i="0">
                          <a:effectLst/>
                          <a:latin typeface="Calibri" panose="020F0502020204030204" pitchFamily="34" charset="0"/>
                        </a:rPr>
                        <a:t>Legge til rette for demokratiske prosesser i hverdagen </a:t>
                      </a:r>
                      <a:endParaRPr lang="nb-NO" sz="1400" b="0" i="0">
                        <a:effectLst/>
                      </a:endParaRPr>
                    </a:p>
                    <a:p>
                      <a:pPr algn="l" rtl="0" fontAlgn="base"/>
                      <a:r>
                        <a:rPr lang="nb-NO" sz="1400" b="0" i="0">
                          <a:effectLst/>
                          <a:latin typeface="Calibri" panose="020F0502020204030204" pitchFamily="34" charset="0"/>
                        </a:rPr>
                        <a:t>Gjøre barna kjent med personer, steder og samfunnsinstitusjoner i nærmiljøet </a:t>
                      </a:r>
                      <a:endParaRPr lang="nb-NO" sz="1400" b="0" i="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760234"/>
                  </a:ext>
                </a:extLst>
              </a:tr>
              <a:tr h="1807645">
                <a:tc>
                  <a:txBody>
                    <a:bodyPr/>
                    <a:lstStyle/>
                    <a:p>
                      <a:pPr fontAlgn="t"/>
                      <a:endParaRPr lang="nb-NO" sz="1400">
                        <a:effectLst/>
                      </a:endParaRPr>
                    </a:p>
                    <a:p>
                      <a:pPr algn="l" rtl="0" fontAlgn="base"/>
                      <a:r>
                        <a:rPr lang="nb-NO" sz="1400" b="0" i="0">
                          <a:effectLst/>
                          <a:latin typeface="Calibri" panose="020F0502020204030204" pitchFamily="34" charset="0"/>
                        </a:rPr>
                        <a:t>5- 6 ÅR </a:t>
                      </a:r>
                      <a:endParaRPr lang="nb-NO" sz="1400" b="0" i="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Bli kjent med ulike tradisjoner, levesett og familieformer </a:t>
                      </a:r>
                      <a:endParaRPr lang="nb-NO" sz="1400" b="0" i="0">
                        <a:effectLst/>
                      </a:endParaRPr>
                    </a:p>
                    <a:p>
                      <a:pPr algn="l" rtl="0" fontAlgn="base"/>
                      <a:r>
                        <a:rPr lang="nb-NO" sz="1400" b="0" i="0">
                          <a:effectLst/>
                          <a:latin typeface="Calibri" panose="020F0502020204030204" pitchFamily="34" charset="0"/>
                        </a:rPr>
                        <a:t>Bli kjent med at samene er Norges urfolk og få kjennskap til samisk kultur </a:t>
                      </a:r>
                      <a:endParaRPr lang="nb-NO" sz="1400" b="0" i="0">
                        <a:effectLst/>
                      </a:endParaRPr>
                    </a:p>
                    <a:p>
                      <a:pPr algn="l" rtl="0" fontAlgn="base"/>
                      <a:r>
                        <a:rPr lang="nb-NO" sz="1400" b="0" i="0">
                          <a:effectLst/>
                          <a:latin typeface="Calibri" panose="020F0502020204030204" pitchFamily="34" charset="0"/>
                        </a:rPr>
                        <a:t>Få kjennskap til nasjonale minoriteter </a:t>
                      </a:r>
                      <a:endParaRPr lang="nb-NO" sz="1400" b="0" i="0">
                        <a:effectLst/>
                      </a:endParaRPr>
                    </a:p>
                    <a:p>
                      <a:pPr algn="l" rtl="0" fontAlgn="base"/>
                      <a:r>
                        <a:rPr lang="nb-NO" sz="1400" b="0" i="0">
                          <a:effectLst/>
                          <a:latin typeface="Calibri" panose="020F0502020204030204" pitchFamily="34" charset="0"/>
                        </a:rPr>
                        <a:t>Erfare at alle får utfordringer og like muligheter til deltakelse </a:t>
                      </a:r>
                      <a:endParaRPr lang="nb-NO" sz="1400" b="0" i="0">
                        <a:effectLst/>
                      </a:endParaRPr>
                    </a:p>
                    <a:p>
                      <a:pPr algn="l" rtl="0" fontAlgn="base"/>
                      <a:r>
                        <a:rPr lang="nb-NO" sz="1400" b="0" i="0">
                          <a:effectLst/>
                          <a:latin typeface="Calibri" panose="020F0502020204030204" pitchFamily="34" charset="0"/>
                        </a:rPr>
                        <a:t>Oppmuntre til å medvirke i egen hverdag og utvikle tillit til deltakelse i samfunnet </a:t>
                      </a:r>
                      <a:endParaRPr lang="nb-NO" sz="1400" b="0" i="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dirty="0">
                        <a:effectLst/>
                      </a:endParaRPr>
                    </a:p>
                    <a:p>
                      <a:pPr algn="l" rtl="0" fontAlgn="base"/>
                      <a:r>
                        <a:rPr lang="nb-NO" sz="1400" b="0" i="0" dirty="0">
                          <a:effectLst/>
                          <a:latin typeface="Calibri" panose="020F0502020204030204" pitchFamily="34" charset="0"/>
                        </a:rPr>
                        <a:t>Gjennom samtaler, bøker og erfaringer </a:t>
                      </a:r>
                      <a:endParaRPr lang="nb-NO" sz="1400" b="0" i="0" dirty="0">
                        <a:effectLst/>
                      </a:endParaRPr>
                    </a:p>
                    <a:p>
                      <a:pPr algn="l" rtl="0" fontAlgn="base"/>
                      <a:r>
                        <a:rPr lang="nb-NO" sz="1400" b="0" i="0" dirty="0">
                          <a:effectLst/>
                          <a:latin typeface="Calibri" panose="020F0502020204030204" pitchFamily="34" charset="0"/>
                        </a:rPr>
                        <a:t>Gjøre barna kjent med samisk kultur og levesett og knytte det samiske perspektivet til merkedager, kunst, kultur og mattradisjoner </a:t>
                      </a:r>
                      <a:endParaRPr lang="nb-NO" sz="1400" b="0" i="0" dirty="0">
                        <a:effectLst/>
                      </a:endParaRPr>
                    </a:p>
                    <a:p>
                      <a:pPr algn="l" rtl="0" fontAlgn="base"/>
                      <a:r>
                        <a:rPr lang="nb-NO" sz="1400" b="0" i="0" dirty="0">
                          <a:effectLst/>
                          <a:latin typeface="Calibri" panose="020F0502020204030204" pitchFamily="34" charset="0"/>
                        </a:rPr>
                        <a:t>Gi barna like muligheter, fremme likestilling og motvirke diskriminering </a:t>
                      </a:r>
                      <a:endParaRPr lang="nb-NO" sz="1400" b="0" i="0" dirty="0">
                        <a:effectLst/>
                      </a:endParaRPr>
                    </a:p>
                    <a:p>
                      <a:pPr algn="l" rtl="0" fontAlgn="base"/>
                      <a:r>
                        <a:rPr lang="nb-NO" sz="1400" b="0" i="0" dirty="0">
                          <a:effectLst/>
                          <a:latin typeface="Calibri" panose="020F0502020204030204" pitchFamily="34" charset="0"/>
                        </a:rPr>
                        <a:t> </a:t>
                      </a:r>
                      <a:endParaRPr lang="nb-NO" sz="1400" b="0" i="0" dirty="0">
                        <a:effectLst/>
                      </a:endParaRPr>
                    </a:p>
                  </a:txBody>
                  <a:tcPr marL="64945" marR="64945" marT="32473" marB="3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888257"/>
                  </a:ext>
                </a:extLst>
              </a:tr>
            </a:tbl>
          </a:graphicData>
        </a:graphic>
      </p:graphicFrame>
      <p:sp>
        <p:nvSpPr>
          <p:cNvPr id="4" name="Plassholder for lysbildenummer 3">
            <a:extLst>
              <a:ext uri="{FF2B5EF4-FFF2-40B4-BE49-F238E27FC236}">
                <a16:creationId xmlns:a16="http://schemas.microsoft.com/office/drawing/2014/main" id="{0029EC5A-0E34-B919-840E-9C0346A1E533}"/>
              </a:ext>
            </a:extLst>
          </p:cNvPr>
          <p:cNvSpPr>
            <a:spLocks noGrp="1"/>
          </p:cNvSpPr>
          <p:nvPr>
            <p:ph type="sldNum" sz="quarter" idx="12"/>
          </p:nvPr>
        </p:nvSpPr>
        <p:spPr/>
        <p:txBody>
          <a:bodyPr/>
          <a:lstStyle/>
          <a:p>
            <a:fld id="{3D637016-104A-45BD-A81C-CD5BFD6FA7E4}" type="slidenum">
              <a:rPr lang="nb-NO" smtClean="0"/>
              <a:t>33</a:t>
            </a:fld>
            <a:endParaRPr lang="nb-NO"/>
          </a:p>
        </p:txBody>
      </p:sp>
    </p:spTree>
    <p:extLst>
      <p:ext uri="{BB962C8B-B14F-4D97-AF65-F5344CB8AC3E}">
        <p14:creationId xmlns:p14="http://schemas.microsoft.com/office/powerpoint/2010/main" val="194090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EDAC42-8726-90C7-24F9-EE9EAD4EFB69}"/>
              </a:ext>
            </a:extLst>
          </p:cNvPr>
          <p:cNvSpPr>
            <a:spLocks noGrp="1"/>
          </p:cNvSpPr>
          <p:nvPr>
            <p:ph type="title"/>
          </p:nvPr>
        </p:nvSpPr>
        <p:spPr/>
        <p:txBody>
          <a:bodyPr>
            <a:normAutofit/>
          </a:bodyPr>
          <a:lstStyle/>
          <a:p>
            <a:pPr rtl="0" fontAlgn="base"/>
            <a:r>
              <a:rPr lang="nb-NO" sz="4000" b="0" i="0" dirty="0">
                <a:effectLst/>
                <a:latin typeface="+mn-lt"/>
              </a:rPr>
              <a:t>Kunst, kultur og kreativitet </a:t>
            </a:r>
            <a:endParaRPr lang="nb-NO" dirty="0"/>
          </a:p>
        </p:txBody>
      </p:sp>
      <p:graphicFrame>
        <p:nvGraphicFramePr>
          <p:cNvPr id="5" name="Plassholder for innhold 4">
            <a:extLst>
              <a:ext uri="{FF2B5EF4-FFF2-40B4-BE49-F238E27FC236}">
                <a16:creationId xmlns:a16="http://schemas.microsoft.com/office/drawing/2014/main" id="{3C22B0FF-6058-E808-D002-E4FA23DF2DB2}"/>
              </a:ext>
            </a:extLst>
          </p:cNvPr>
          <p:cNvGraphicFramePr>
            <a:graphicFrameLocks noGrp="1"/>
          </p:cNvGraphicFramePr>
          <p:nvPr>
            <p:ph idx="1"/>
            <p:extLst>
              <p:ext uri="{D42A27DB-BD31-4B8C-83A1-F6EECF244321}">
                <p14:modId xmlns:p14="http://schemas.microsoft.com/office/powerpoint/2010/main" val="2643506185"/>
              </p:ext>
            </p:extLst>
          </p:nvPr>
        </p:nvGraphicFramePr>
        <p:xfrm>
          <a:off x="838200" y="1619954"/>
          <a:ext cx="10966938" cy="4945560"/>
        </p:xfrm>
        <a:graphic>
          <a:graphicData uri="http://schemas.openxmlformats.org/drawingml/2006/table">
            <a:tbl>
              <a:tblPr/>
              <a:tblGrid>
                <a:gridCol w="1115284">
                  <a:extLst>
                    <a:ext uri="{9D8B030D-6E8A-4147-A177-3AD203B41FA5}">
                      <a16:colId xmlns:a16="http://schemas.microsoft.com/office/drawing/2014/main" val="2837051848"/>
                    </a:ext>
                  </a:extLst>
                </a:gridCol>
                <a:gridCol w="3345846">
                  <a:extLst>
                    <a:ext uri="{9D8B030D-6E8A-4147-A177-3AD203B41FA5}">
                      <a16:colId xmlns:a16="http://schemas.microsoft.com/office/drawing/2014/main" val="488857246"/>
                    </a:ext>
                  </a:extLst>
                </a:gridCol>
                <a:gridCol w="6505808">
                  <a:extLst>
                    <a:ext uri="{9D8B030D-6E8A-4147-A177-3AD203B41FA5}">
                      <a16:colId xmlns:a16="http://schemas.microsoft.com/office/drawing/2014/main" val="1103431498"/>
                    </a:ext>
                  </a:extLst>
                </a:gridCol>
              </a:tblGrid>
              <a:tr h="482317">
                <a:tc>
                  <a:txBody>
                    <a:bodyPr/>
                    <a:lstStyle/>
                    <a:p>
                      <a:pPr fontAlgn="t"/>
                      <a:endParaRPr lang="nb-NO" sz="1400">
                        <a:effectLst/>
                      </a:endParaRPr>
                    </a:p>
                    <a:p>
                      <a:pPr algn="l" rtl="0" fontAlgn="base"/>
                      <a:r>
                        <a:rPr lang="nb-NO" sz="1400" b="0" i="0">
                          <a:effectLst/>
                          <a:latin typeface="Calibri" panose="020F0502020204030204" pitchFamily="34" charset="0"/>
                        </a:rPr>
                        <a:t>ALDER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BARNA SKAL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PERSONALET SKAL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3139941255"/>
                  </a:ext>
                </a:extLst>
              </a:tr>
              <a:tr h="1289674">
                <a:tc>
                  <a:txBody>
                    <a:bodyPr/>
                    <a:lstStyle/>
                    <a:p>
                      <a:pPr fontAlgn="t"/>
                      <a:endParaRPr lang="nb-NO" sz="1400">
                        <a:effectLst/>
                      </a:endParaRPr>
                    </a:p>
                    <a:p>
                      <a:pPr algn="l" rtl="0" fontAlgn="base"/>
                      <a:r>
                        <a:rPr lang="nb-NO" sz="1400" b="0" i="0">
                          <a:effectLst/>
                          <a:latin typeface="Calibri" panose="020F0502020204030204" pitchFamily="34" charset="0"/>
                        </a:rPr>
                        <a:t>1 – 2 ÅR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Oppleve varierte kunstformer som dans, drama, musikk og annen skapende virksomhet </a:t>
                      </a:r>
                      <a:endParaRPr lang="nb-NO" sz="1400" b="0" i="0">
                        <a:effectLst/>
                      </a:endParaRPr>
                    </a:p>
                    <a:p>
                      <a:pPr algn="l" rtl="0" fontAlgn="base"/>
                      <a:r>
                        <a:rPr lang="nb-NO" sz="1400" b="0" i="0">
                          <a:effectLst/>
                          <a:latin typeface="Calibri" panose="020F0502020204030204" pitchFamily="34" charset="0"/>
                        </a:rPr>
                        <a:t>Få varierte sanseopplevelser </a:t>
                      </a:r>
                      <a:endParaRPr lang="nb-NO" sz="1400" b="0" i="0">
                        <a:effectLst/>
                      </a:endParaRPr>
                    </a:p>
                    <a:p>
                      <a:pPr algn="l" rtl="0" fontAlgn="base"/>
                      <a:r>
                        <a:rPr lang="nb-NO" sz="1400" b="0" i="0">
                          <a:effectLst/>
                          <a:latin typeface="Calibri" panose="020F0502020204030204" pitchFamily="34" charset="0"/>
                        </a:rPr>
                        <a:t>Få uttrykke seg kreativt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Ha tilgang og gjør bruk av ulike kunstformer. </a:t>
                      </a:r>
                      <a:endParaRPr lang="nb-NO" sz="1400" b="0" i="0">
                        <a:effectLst/>
                      </a:endParaRPr>
                    </a:p>
                    <a:p>
                      <a:pPr algn="l" rtl="0" fontAlgn="base"/>
                      <a:r>
                        <a:rPr lang="nb-NO" sz="1400" b="0" i="0">
                          <a:effectLst/>
                          <a:latin typeface="Calibri" panose="020F0502020204030204" pitchFamily="34" charset="0"/>
                        </a:rPr>
                        <a:t>Gjør bruk av forskjellige materialer og la barna eksperimentere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194890"/>
                  </a:ext>
                </a:extLst>
              </a:tr>
              <a:tr h="1405010">
                <a:tc>
                  <a:txBody>
                    <a:bodyPr/>
                    <a:lstStyle/>
                    <a:p>
                      <a:pPr fontAlgn="t"/>
                      <a:endParaRPr lang="nb-NO" sz="1400">
                        <a:effectLst/>
                      </a:endParaRPr>
                    </a:p>
                    <a:p>
                      <a:pPr algn="l" rtl="0" fontAlgn="base"/>
                      <a:r>
                        <a:rPr lang="nb-NO" sz="1400" b="0" i="0">
                          <a:effectLst/>
                          <a:latin typeface="Calibri" panose="020F0502020204030204" pitchFamily="34" charset="0"/>
                        </a:rPr>
                        <a:t>3 - 4 ÅR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La barna møte ulike former for kunst og kultur </a:t>
                      </a:r>
                      <a:endParaRPr lang="nb-NO" sz="1400" b="0" i="0">
                        <a:effectLst/>
                      </a:endParaRPr>
                    </a:p>
                    <a:p>
                      <a:pPr algn="l" rtl="0" fontAlgn="base"/>
                      <a:r>
                        <a:rPr lang="nb-NO" sz="1400" b="0" i="0">
                          <a:effectLst/>
                          <a:latin typeface="Calibri" panose="020F0502020204030204" pitchFamily="34" charset="0"/>
                        </a:rPr>
                        <a:t> </a:t>
                      </a:r>
                      <a:endParaRPr lang="nb-NO" sz="1400" b="0" i="0">
                        <a:effectLst/>
                      </a:endParaRPr>
                    </a:p>
                    <a:p>
                      <a:pPr algn="l" rtl="0" fontAlgn="base"/>
                      <a:r>
                        <a:rPr lang="nb-NO" sz="1400" b="0" i="0">
                          <a:effectLst/>
                          <a:latin typeface="Calibri" panose="020F0502020204030204" pitchFamily="34" charset="0"/>
                        </a:rPr>
                        <a:t>Få utfolde seg i ulike kreative uttrykksformer </a:t>
                      </a:r>
                      <a:endParaRPr lang="nb-NO" sz="1400" b="0" i="0">
                        <a:effectLst/>
                      </a:endParaRPr>
                    </a:p>
                    <a:p>
                      <a:pPr algn="l" rtl="0" fontAlgn="base"/>
                      <a:r>
                        <a:rPr lang="nb-NO" sz="1400" b="0" i="0">
                          <a:effectLst/>
                          <a:latin typeface="Calibri" panose="020F0502020204030204" pitchFamily="34" charset="0"/>
                        </a:rPr>
                        <a:t>Uttrykke seg gjennom musikk, sang og drama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Gi konsertopplevelser, ta med på utstillinger, lag egne utstillinger; både figurative, musikk og teater </a:t>
                      </a:r>
                      <a:endParaRPr lang="nb-NO" sz="1400" b="0" i="0">
                        <a:effectLst/>
                      </a:endParaRPr>
                    </a:p>
                    <a:p>
                      <a:pPr algn="l" rtl="0" fontAlgn="base"/>
                      <a:r>
                        <a:rPr lang="nb-NO" sz="1400" b="0" i="0">
                          <a:effectLst/>
                          <a:latin typeface="Calibri" panose="020F0502020204030204" pitchFamily="34" charset="0"/>
                        </a:rPr>
                        <a:t>Gi anledning og tilgang til ulike materialer, verktøy og instrumenter </a:t>
                      </a:r>
                      <a:endParaRPr lang="nb-NO" sz="1400" b="0" i="0">
                        <a:effectLst/>
                      </a:endParaRPr>
                    </a:p>
                    <a:p>
                      <a:pPr algn="l" rtl="0" fontAlgn="base"/>
                      <a:r>
                        <a:rPr lang="nb-NO" sz="1400" b="0" i="0">
                          <a:effectLst/>
                          <a:latin typeface="Calibri" panose="020F0502020204030204" pitchFamily="34" charset="0"/>
                        </a:rPr>
                        <a:t>Ha tilgang til utkledningsklær og stoffer </a:t>
                      </a:r>
                      <a:endParaRPr lang="nb-NO" sz="1400" b="0" i="0">
                        <a:effectLst/>
                      </a:endParaRPr>
                    </a:p>
                    <a:p>
                      <a:pPr algn="l" rtl="0" fontAlgn="base"/>
                      <a:r>
                        <a:rPr lang="nb-NO" sz="1400" b="0" i="0">
                          <a:effectLst/>
                          <a:latin typeface="Calibri" panose="020F0502020204030204" pitchFamily="34" charset="0"/>
                        </a:rPr>
                        <a:t>Oppmuntre og legge til rette for kreativitet både ute og inne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198930"/>
                  </a:ext>
                </a:extLst>
              </a:tr>
              <a:tr h="1174337">
                <a:tc>
                  <a:txBody>
                    <a:bodyPr/>
                    <a:lstStyle/>
                    <a:p>
                      <a:pPr fontAlgn="t"/>
                      <a:endParaRPr lang="nb-NO" sz="1400">
                        <a:effectLst/>
                      </a:endParaRPr>
                    </a:p>
                    <a:p>
                      <a:pPr algn="l" rtl="0" fontAlgn="base"/>
                      <a:r>
                        <a:rPr lang="nb-NO" sz="1400" b="0" i="0">
                          <a:effectLst/>
                          <a:latin typeface="Calibri" panose="020F0502020204030204" pitchFamily="34" charset="0"/>
                        </a:rPr>
                        <a:t>5 - 6 ÅR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Ta i bruk ulike teknikker, materialer, verktøy og teknologi </a:t>
                      </a:r>
                      <a:endParaRPr lang="nb-NO" sz="1400" b="0" i="0">
                        <a:effectLst/>
                      </a:endParaRPr>
                    </a:p>
                    <a:p>
                      <a:pPr algn="l" rtl="0" fontAlgn="base"/>
                      <a:r>
                        <a:rPr lang="nb-NO" sz="1400" b="0" i="0">
                          <a:effectLst/>
                          <a:latin typeface="Calibri" panose="020F0502020204030204" pitchFamily="34" charset="0"/>
                        </a:rPr>
                        <a:t> </a:t>
                      </a:r>
                      <a:endParaRPr lang="nb-NO" sz="1400" b="0" i="0">
                        <a:effectLst/>
                      </a:endParaRPr>
                    </a:p>
                    <a:p>
                      <a:pPr algn="l" rtl="0" fontAlgn="base"/>
                      <a:r>
                        <a:rPr lang="nb-NO" sz="1400" b="0" i="0">
                          <a:effectLst/>
                          <a:latin typeface="Calibri" panose="020F0502020204030204" pitchFamily="34" charset="0"/>
                        </a:rPr>
                        <a:t>Oppleve glede og stolthet over egen kulturell tilhørighet </a:t>
                      </a:r>
                      <a:endParaRPr lang="nb-NO" sz="1400" b="0" i="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dirty="0">
                        <a:effectLst/>
                      </a:endParaRPr>
                    </a:p>
                    <a:p>
                      <a:pPr algn="l" rtl="0" fontAlgn="base"/>
                      <a:r>
                        <a:rPr lang="nb-NO" sz="1400" b="0" i="0" dirty="0">
                          <a:effectLst/>
                          <a:latin typeface="Calibri" panose="020F0502020204030204" pitchFamily="34" charset="0"/>
                        </a:rPr>
                        <a:t>Gi rom, støtte og berike barnas bearbeiding av møter med kunst og kultur </a:t>
                      </a:r>
                      <a:endParaRPr lang="nb-NO" sz="1400" b="0" i="0" dirty="0">
                        <a:effectLst/>
                      </a:endParaRPr>
                    </a:p>
                    <a:p>
                      <a:pPr algn="l" rtl="0" fontAlgn="base"/>
                      <a:r>
                        <a:rPr lang="nb-NO" sz="1400" b="0" i="0" dirty="0">
                          <a:effectLst/>
                          <a:latin typeface="Calibri" panose="020F0502020204030204" pitchFamily="34" charset="0"/>
                        </a:rPr>
                        <a:t>Gi mulighet til å bli kjent med tradisjoner og uttrykk i kunst og kultur både fra fortid og nåtid  </a:t>
                      </a:r>
                      <a:endParaRPr lang="nb-NO" sz="1400" b="0" i="0" dirty="0">
                        <a:effectLst/>
                      </a:endParaRPr>
                    </a:p>
                  </a:txBody>
                  <a:tcPr marL="62911" marR="62911" marT="31455" marB="3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4616"/>
                  </a:ext>
                </a:extLst>
              </a:tr>
            </a:tbl>
          </a:graphicData>
        </a:graphic>
      </p:graphicFrame>
      <p:sp>
        <p:nvSpPr>
          <p:cNvPr id="4" name="Plassholder for lysbildenummer 3">
            <a:extLst>
              <a:ext uri="{FF2B5EF4-FFF2-40B4-BE49-F238E27FC236}">
                <a16:creationId xmlns:a16="http://schemas.microsoft.com/office/drawing/2014/main" id="{7A7A277C-3A15-B114-F16F-68AEECE34BA4}"/>
              </a:ext>
            </a:extLst>
          </p:cNvPr>
          <p:cNvSpPr>
            <a:spLocks noGrp="1"/>
          </p:cNvSpPr>
          <p:nvPr>
            <p:ph type="sldNum" sz="quarter" idx="12"/>
          </p:nvPr>
        </p:nvSpPr>
        <p:spPr/>
        <p:txBody>
          <a:bodyPr/>
          <a:lstStyle/>
          <a:p>
            <a:fld id="{3D637016-104A-45BD-A81C-CD5BFD6FA7E4}" type="slidenum">
              <a:rPr lang="nb-NO" smtClean="0"/>
              <a:t>34</a:t>
            </a:fld>
            <a:endParaRPr lang="nb-NO"/>
          </a:p>
        </p:txBody>
      </p:sp>
    </p:spTree>
    <p:extLst>
      <p:ext uri="{BB962C8B-B14F-4D97-AF65-F5344CB8AC3E}">
        <p14:creationId xmlns:p14="http://schemas.microsoft.com/office/powerpoint/2010/main" val="3412966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8D8865-9C81-41ED-696D-7E5735A277E9}"/>
              </a:ext>
            </a:extLst>
          </p:cNvPr>
          <p:cNvSpPr>
            <a:spLocks noGrp="1"/>
          </p:cNvSpPr>
          <p:nvPr>
            <p:ph type="title"/>
          </p:nvPr>
        </p:nvSpPr>
        <p:spPr/>
        <p:txBody>
          <a:bodyPr>
            <a:normAutofit/>
          </a:bodyPr>
          <a:lstStyle/>
          <a:p>
            <a:r>
              <a:rPr lang="nb-NO" sz="3600" b="0" i="0" dirty="0">
                <a:effectLst/>
                <a:latin typeface="+mn-lt"/>
              </a:rPr>
              <a:t>Antall, rom og form </a:t>
            </a:r>
            <a:endParaRPr lang="nb-NO" sz="7200" dirty="0">
              <a:latin typeface="+mn-lt"/>
            </a:endParaRPr>
          </a:p>
        </p:txBody>
      </p:sp>
      <p:graphicFrame>
        <p:nvGraphicFramePr>
          <p:cNvPr id="5" name="Plassholder for innhold 4">
            <a:extLst>
              <a:ext uri="{FF2B5EF4-FFF2-40B4-BE49-F238E27FC236}">
                <a16:creationId xmlns:a16="http://schemas.microsoft.com/office/drawing/2014/main" id="{F1FF9C0A-AD84-1B28-E51C-5BDF6E45D5E9}"/>
              </a:ext>
            </a:extLst>
          </p:cNvPr>
          <p:cNvGraphicFramePr>
            <a:graphicFrameLocks noGrp="1"/>
          </p:cNvGraphicFramePr>
          <p:nvPr>
            <p:ph idx="1"/>
            <p:extLst>
              <p:ext uri="{D42A27DB-BD31-4B8C-83A1-F6EECF244321}">
                <p14:modId xmlns:p14="http://schemas.microsoft.com/office/powerpoint/2010/main" val="628880646"/>
              </p:ext>
            </p:extLst>
          </p:nvPr>
        </p:nvGraphicFramePr>
        <p:xfrm>
          <a:off x="697523" y="1355691"/>
          <a:ext cx="10796954" cy="5365784"/>
        </p:xfrm>
        <a:graphic>
          <a:graphicData uri="http://schemas.openxmlformats.org/drawingml/2006/table">
            <a:tbl>
              <a:tblPr/>
              <a:tblGrid>
                <a:gridCol w="1086631">
                  <a:extLst>
                    <a:ext uri="{9D8B030D-6E8A-4147-A177-3AD203B41FA5}">
                      <a16:colId xmlns:a16="http://schemas.microsoft.com/office/drawing/2014/main" val="4252426237"/>
                    </a:ext>
                  </a:extLst>
                </a:gridCol>
                <a:gridCol w="4254046">
                  <a:extLst>
                    <a:ext uri="{9D8B030D-6E8A-4147-A177-3AD203B41FA5}">
                      <a16:colId xmlns:a16="http://schemas.microsoft.com/office/drawing/2014/main" val="2035227071"/>
                    </a:ext>
                  </a:extLst>
                </a:gridCol>
                <a:gridCol w="5456277">
                  <a:extLst>
                    <a:ext uri="{9D8B030D-6E8A-4147-A177-3AD203B41FA5}">
                      <a16:colId xmlns:a16="http://schemas.microsoft.com/office/drawing/2014/main" val="573302542"/>
                    </a:ext>
                  </a:extLst>
                </a:gridCol>
              </a:tblGrid>
              <a:tr h="469863">
                <a:tc>
                  <a:txBody>
                    <a:bodyPr/>
                    <a:lstStyle/>
                    <a:p>
                      <a:pPr fontAlgn="t"/>
                      <a:endParaRPr lang="nb-NO" sz="1400">
                        <a:effectLst/>
                      </a:endParaRPr>
                    </a:p>
                    <a:p>
                      <a:pPr algn="l" rtl="0" fontAlgn="base"/>
                      <a:r>
                        <a:rPr lang="nb-NO" sz="1400" b="0" i="0">
                          <a:effectLst/>
                          <a:latin typeface="Calibri" panose="020F0502020204030204" pitchFamily="34" charset="0"/>
                        </a:rPr>
                        <a:t>ALDER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BARNA SKAL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algn="ctr" fontAlgn="t"/>
                      <a:endParaRPr lang="nb-NO" sz="1400">
                        <a:effectLst/>
                      </a:endParaRPr>
                    </a:p>
                    <a:p>
                      <a:pPr algn="l" rtl="0" fontAlgn="base"/>
                      <a:r>
                        <a:rPr lang="nb-NO" sz="1400" b="0" i="0">
                          <a:effectLst/>
                          <a:latin typeface="Calibri" panose="020F0502020204030204" pitchFamily="34" charset="0"/>
                        </a:rPr>
                        <a:t>PERSONALET SKAL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2656841561"/>
                  </a:ext>
                </a:extLst>
              </a:tr>
              <a:tr h="1256372">
                <a:tc>
                  <a:txBody>
                    <a:bodyPr/>
                    <a:lstStyle/>
                    <a:p>
                      <a:pPr fontAlgn="t"/>
                      <a:endParaRPr lang="nb-NO" sz="1400">
                        <a:effectLst/>
                      </a:endParaRPr>
                    </a:p>
                    <a:p>
                      <a:pPr algn="l" rtl="0" fontAlgn="base"/>
                      <a:r>
                        <a:rPr lang="nb-NO" sz="1400" b="0" i="0">
                          <a:effectLst/>
                          <a:latin typeface="Calibri" panose="020F0502020204030204" pitchFamily="34" charset="0"/>
                        </a:rPr>
                        <a:t>1 – 2 ÅR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Få kjennskap til tallene 1-3 </a:t>
                      </a:r>
                      <a:endParaRPr lang="nb-NO" sz="1400" b="0" i="0">
                        <a:effectLst/>
                      </a:endParaRPr>
                    </a:p>
                    <a:p>
                      <a:pPr algn="l" rtl="0" fontAlgn="base"/>
                      <a:r>
                        <a:rPr lang="nb-NO" sz="1400" b="0" i="0">
                          <a:effectLst/>
                          <a:latin typeface="Calibri" panose="020F0502020204030204" pitchFamily="34" charset="0"/>
                        </a:rPr>
                        <a:t>Gjøres kjent med begreper som stor, liten, over, under, opp, ned </a:t>
                      </a:r>
                      <a:endParaRPr lang="nb-NO" sz="1400" b="0" i="0">
                        <a:effectLst/>
                      </a:endParaRPr>
                    </a:p>
                    <a:p>
                      <a:pPr algn="l" rtl="0" fontAlgn="base"/>
                      <a:r>
                        <a:rPr lang="nb-NO" sz="1400" b="0" i="0">
                          <a:effectLst/>
                          <a:latin typeface="Calibri" panose="020F0502020204030204" pitchFamily="34" charset="0"/>
                        </a:rPr>
                        <a:t>Gjøres kjent med ulike former gjennom ulike aktivitetsmateriell; sirkel, trekant firkant </a:t>
                      </a:r>
                      <a:endParaRPr lang="nb-NO" sz="1400" b="0" i="0">
                        <a:effectLst/>
                      </a:endParaRPr>
                    </a:p>
                    <a:p>
                      <a:pPr algn="l" rtl="0" fontAlgn="base"/>
                      <a:r>
                        <a:rPr lang="nb-NO" sz="1400" b="0" i="0">
                          <a:effectLst/>
                          <a:latin typeface="Calibri" panose="020F0502020204030204" pitchFamily="34" charset="0"/>
                        </a:rPr>
                        <a:t>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Aktivt bruke telling i hverdagssituasjoner </a:t>
                      </a:r>
                      <a:endParaRPr lang="nb-NO" sz="1400" b="0" i="0">
                        <a:effectLst/>
                      </a:endParaRPr>
                    </a:p>
                    <a:p>
                      <a:pPr algn="l" rtl="0" fontAlgn="base"/>
                      <a:r>
                        <a:rPr lang="nb-NO" sz="1400" b="0" i="0">
                          <a:effectLst/>
                          <a:latin typeface="Calibri" panose="020F0502020204030204" pitchFamily="34" charset="0"/>
                        </a:rPr>
                        <a:t>Være bevisst på å bruke matematiske begreper og benevne hva barnet gjør </a:t>
                      </a:r>
                      <a:endParaRPr lang="nb-NO" sz="1400" b="0" i="0">
                        <a:effectLst/>
                      </a:endParaRPr>
                    </a:p>
                    <a:p>
                      <a:pPr algn="l" rtl="0" fontAlgn="base"/>
                      <a:r>
                        <a:rPr lang="nb-NO" sz="1400" b="0" i="0">
                          <a:effectLst/>
                          <a:latin typeface="Calibri" panose="020F0502020204030204" pitchFamily="34" charset="0"/>
                        </a:rPr>
                        <a:t>Bruke benevning i hverdagssituasjoner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595405"/>
                  </a:ext>
                </a:extLst>
              </a:tr>
              <a:tr h="1031655">
                <a:tc>
                  <a:txBody>
                    <a:bodyPr/>
                    <a:lstStyle/>
                    <a:p>
                      <a:pPr fontAlgn="t"/>
                      <a:endParaRPr lang="nb-NO" sz="1400">
                        <a:effectLst/>
                      </a:endParaRPr>
                    </a:p>
                    <a:p>
                      <a:pPr algn="l" rtl="0" fontAlgn="base"/>
                      <a:r>
                        <a:rPr lang="nb-NO" sz="1400" b="0" i="0">
                          <a:effectLst/>
                          <a:latin typeface="Calibri" panose="020F0502020204030204" pitchFamily="34" charset="0"/>
                        </a:rPr>
                        <a:t>3 -4 ÅR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Tilgang til enkle spill </a:t>
                      </a:r>
                      <a:endParaRPr lang="nb-NO" sz="1400" b="0" i="0">
                        <a:effectLst/>
                      </a:endParaRPr>
                    </a:p>
                    <a:p>
                      <a:pPr algn="l" rtl="0" fontAlgn="base"/>
                      <a:r>
                        <a:rPr lang="nb-NO" sz="1400" b="0" i="0">
                          <a:effectLst/>
                          <a:latin typeface="Calibri" panose="020F0502020204030204" pitchFamily="34" charset="0"/>
                        </a:rPr>
                        <a:t>Kjennskap til ulike mål og måleenheter </a:t>
                      </a:r>
                      <a:endParaRPr lang="nb-NO" sz="1400" b="0" i="0">
                        <a:effectLst/>
                      </a:endParaRPr>
                    </a:p>
                    <a:p>
                      <a:pPr algn="l" rtl="0" fontAlgn="base"/>
                      <a:r>
                        <a:rPr lang="nb-NO" sz="1400" b="0" i="0">
                          <a:effectLst/>
                          <a:latin typeface="Calibri" panose="020F0502020204030204" pitchFamily="34" charset="0"/>
                        </a:rPr>
                        <a:t>Kunne sorteregjenstander etter størrelse, kategori og form </a:t>
                      </a:r>
                      <a:endParaRPr lang="nb-NO" sz="1400" b="0" i="0">
                        <a:effectLst/>
                      </a:endParaRPr>
                    </a:p>
                    <a:p>
                      <a:pPr algn="l" rtl="0" fontAlgn="base"/>
                      <a:r>
                        <a:rPr lang="nb-NO" sz="1400" b="0" i="0">
                          <a:effectLst/>
                          <a:latin typeface="Calibri" panose="020F0502020204030204" pitchFamily="34" charset="0"/>
                        </a:rPr>
                        <a:t>Kunne tallene fra 1-10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Bruke tellebøker, leker, sanger, rim og regler </a:t>
                      </a:r>
                      <a:endParaRPr lang="nb-NO" sz="1400" b="0" i="0">
                        <a:effectLst/>
                      </a:endParaRPr>
                    </a:p>
                    <a:p>
                      <a:pPr algn="l" rtl="0" fontAlgn="base"/>
                      <a:r>
                        <a:rPr lang="nb-NO" sz="1400" b="0" i="0">
                          <a:effectLst/>
                          <a:latin typeface="Calibri" panose="020F0502020204030204" pitchFamily="34" charset="0"/>
                        </a:rPr>
                        <a:t>Ha tallene visuelt på veggen </a:t>
                      </a:r>
                      <a:endParaRPr lang="nb-NO" sz="1400" b="0" i="0">
                        <a:effectLst/>
                      </a:endParaRPr>
                    </a:p>
                    <a:p>
                      <a:pPr algn="l" rtl="0" fontAlgn="base"/>
                      <a:r>
                        <a:rPr lang="nb-NO" sz="1400" b="0" i="0">
                          <a:effectLst/>
                          <a:latin typeface="Calibri" panose="020F0502020204030204" pitchFamily="34" charset="0"/>
                        </a:rPr>
                        <a:t>Være med og få erfaring ved bruk av ulike mål og måleredskaper </a:t>
                      </a:r>
                      <a:endParaRPr lang="nb-NO" sz="1400" b="0" i="0">
                        <a:effectLst/>
                      </a:endParaRPr>
                    </a:p>
                    <a:p>
                      <a:pPr algn="l" rtl="0" fontAlgn="base"/>
                      <a:r>
                        <a:rPr lang="nb-NO" sz="1400" b="0" i="0">
                          <a:effectLst/>
                          <a:latin typeface="Calibri" panose="020F0502020204030204" pitchFamily="34" charset="0"/>
                        </a:rPr>
                        <a:t>Benevne ulike matematiske begreper i det daglige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553967"/>
                  </a:ext>
                </a:extLst>
              </a:tr>
              <a:tr h="1593448">
                <a:tc>
                  <a:txBody>
                    <a:bodyPr/>
                    <a:lstStyle/>
                    <a:p>
                      <a:pPr fontAlgn="t"/>
                      <a:endParaRPr lang="nb-NO" sz="1400">
                        <a:effectLst/>
                      </a:endParaRPr>
                    </a:p>
                    <a:p>
                      <a:pPr algn="l" rtl="0" fontAlgn="base"/>
                      <a:r>
                        <a:rPr lang="nb-NO" sz="1400" b="0" i="0">
                          <a:effectLst/>
                          <a:latin typeface="Calibri" panose="020F0502020204030204" pitchFamily="34" charset="0"/>
                        </a:rPr>
                        <a:t>5 - 6 ÅR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a:effectLst/>
                      </a:endParaRPr>
                    </a:p>
                    <a:p>
                      <a:pPr algn="l" rtl="0" fontAlgn="base"/>
                      <a:r>
                        <a:rPr lang="nb-NO" sz="1400" b="0" i="0">
                          <a:effectLst/>
                          <a:latin typeface="Calibri" panose="020F0502020204030204" pitchFamily="34" charset="0"/>
                        </a:rPr>
                        <a:t>Ha romforståelse inne og ute, orientering i rommet (over, under, ved siden av, høyre, venstre) </a:t>
                      </a:r>
                      <a:endParaRPr lang="nb-NO" sz="1400" b="0" i="0">
                        <a:effectLst/>
                      </a:endParaRPr>
                    </a:p>
                    <a:p>
                      <a:pPr algn="l" rtl="0" fontAlgn="base"/>
                      <a:r>
                        <a:rPr lang="nb-NO" sz="1400" b="0" i="0">
                          <a:effectLst/>
                          <a:latin typeface="Calibri" panose="020F0502020204030204" pitchFamily="34" charset="0"/>
                        </a:rPr>
                        <a:t> </a:t>
                      </a:r>
                      <a:endParaRPr lang="nb-NO" sz="1400" b="0" i="0">
                        <a:effectLst/>
                      </a:endParaRPr>
                    </a:p>
                    <a:p>
                      <a:pPr algn="l" rtl="0" fontAlgn="base"/>
                      <a:r>
                        <a:rPr lang="nb-NO" sz="1400" b="0" i="0">
                          <a:effectLst/>
                          <a:latin typeface="Calibri" panose="020F0502020204030204" pitchFamily="34" charset="0"/>
                        </a:rPr>
                        <a:t>Kjennskap til ulike former som trekant, kvadrat, sirkel, rektangel og rombe </a:t>
                      </a:r>
                      <a:endParaRPr lang="nb-NO" sz="1400" b="0" i="0">
                        <a:effectLst/>
                      </a:endParaRPr>
                    </a:p>
                    <a:p>
                      <a:pPr algn="l" rtl="0" fontAlgn="base"/>
                      <a:r>
                        <a:rPr lang="nb-NO" sz="1400" b="0" i="0">
                          <a:effectLst/>
                          <a:latin typeface="Calibri" panose="020F0502020204030204" pitchFamily="34" charset="0"/>
                        </a:rPr>
                        <a:t> </a:t>
                      </a:r>
                      <a:endParaRPr lang="nb-NO" sz="1400" b="0" i="0">
                        <a:effectLst/>
                      </a:endParaRPr>
                    </a:p>
                    <a:p>
                      <a:pPr algn="l" rtl="0" fontAlgn="base"/>
                      <a:r>
                        <a:rPr lang="nb-NO" sz="1400" b="0" i="0">
                          <a:effectLst/>
                          <a:latin typeface="Calibri" panose="020F0502020204030204" pitchFamily="34" charset="0"/>
                        </a:rPr>
                        <a:t> </a:t>
                      </a:r>
                      <a:endParaRPr lang="nb-NO" sz="1400" b="0" i="0">
                        <a:effectLst/>
                      </a:endParaRPr>
                    </a:p>
                    <a:p>
                      <a:pPr algn="l" rtl="0" fontAlgn="base"/>
                      <a:r>
                        <a:rPr lang="nb-NO" sz="1400" b="0" i="0">
                          <a:effectLst/>
                          <a:latin typeface="Calibri" panose="020F0502020204030204" pitchFamily="34" charset="0"/>
                        </a:rPr>
                        <a:t>Forstå sammenheng mellom tall og mengde </a:t>
                      </a:r>
                      <a:endParaRPr lang="nb-NO" sz="1400" b="0" i="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nb-NO" sz="1400" dirty="0">
                        <a:effectLst/>
                      </a:endParaRPr>
                    </a:p>
                    <a:p>
                      <a:pPr algn="l" rtl="0" fontAlgn="base"/>
                      <a:r>
                        <a:rPr lang="nb-NO" sz="1400" b="0" i="0" dirty="0">
                          <a:effectLst/>
                          <a:latin typeface="Calibri" panose="020F0502020204030204" pitchFamily="34" charset="0"/>
                        </a:rPr>
                        <a:t>Spill med geometriske figurer </a:t>
                      </a:r>
                      <a:endParaRPr lang="nb-NO" sz="1400" b="0" i="0" dirty="0">
                        <a:effectLst/>
                      </a:endParaRPr>
                    </a:p>
                    <a:p>
                      <a:pPr algn="l" rtl="0" fontAlgn="base"/>
                      <a:r>
                        <a:rPr lang="nb-NO" sz="1400" b="0" i="0" dirty="0">
                          <a:effectLst/>
                          <a:latin typeface="Calibri" panose="020F0502020204030204" pitchFamily="34" charset="0"/>
                        </a:rPr>
                        <a:t>Benevne ulike tings plasseringer i det daglige </a:t>
                      </a:r>
                      <a:endParaRPr lang="nb-NO" sz="1400" b="0" i="0" dirty="0">
                        <a:effectLst/>
                      </a:endParaRPr>
                    </a:p>
                    <a:p>
                      <a:pPr algn="l" rtl="0" fontAlgn="base"/>
                      <a:r>
                        <a:rPr lang="nb-NO" sz="1400" b="0" i="0" dirty="0">
                          <a:effectLst/>
                          <a:latin typeface="Calibri" panose="020F0502020204030204" pitchFamily="34" charset="0"/>
                        </a:rPr>
                        <a:t>Telle og benevne ulike ting i hverdagssituasjoner </a:t>
                      </a:r>
                      <a:endParaRPr lang="nb-NO" sz="1400" b="0" i="0" dirty="0">
                        <a:effectLst/>
                      </a:endParaRPr>
                    </a:p>
                    <a:p>
                      <a:pPr algn="l" rtl="0" fontAlgn="base"/>
                      <a:r>
                        <a:rPr lang="nb-NO" sz="1400" b="0" i="0" dirty="0">
                          <a:effectLst/>
                          <a:latin typeface="Calibri" panose="020F0502020204030204" pitchFamily="34" charset="0"/>
                        </a:rPr>
                        <a:t>Lete etter geometriske figurer i og utenfor barnehagen </a:t>
                      </a:r>
                      <a:endParaRPr lang="nb-NO" sz="1400" b="0" i="0" dirty="0">
                        <a:effectLst/>
                      </a:endParaRPr>
                    </a:p>
                    <a:p>
                      <a:pPr algn="l" rtl="0" fontAlgn="base"/>
                      <a:r>
                        <a:rPr lang="nb-NO" sz="1400" b="0" i="0" dirty="0">
                          <a:effectLst/>
                          <a:latin typeface="Calibri" panose="020F0502020204030204" pitchFamily="34" charset="0"/>
                        </a:rPr>
                        <a:t>Legge til rette for bruk av pc til oppgaver med tall og former </a:t>
                      </a:r>
                      <a:endParaRPr lang="nb-NO" sz="1400" b="0" i="0" dirty="0">
                        <a:effectLst/>
                      </a:endParaRPr>
                    </a:p>
                    <a:p>
                      <a:pPr algn="l" rtl="0" fontAlgn="base"/>
                      <a:r>
                        <a:rPr lang="nb-NO" sz="1400" b="0" i="0" dirty="0">
                          <a:effectLst/>
                          <a:latin typeface="Calibri" panose="020F0502020204030204" pitchFamily="34" charset="0"/>
                        </a:rPr>
                        <a:t>Bruke rim og regler som inneholder tall o tallmengder </a:t>
                      </a:r>
                      <a:endParaRPr lang="nb-NO" sz="1400" b="0" i="0" dirty="0">
                        <a:effectLst/>
                      </a:endParaRPr>
                    </a:p>
                  </a:txBody>
                  <a:tcPr marL="61286" marR="61286" marT="30643" marB="30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756181"/>
                  </a:ext>
                </a:extLst>
              </a:tr>
            </a:tbl>
          </a:graphicData>
        </a:graphic>
      </p:graphicFrame>
      <p:sp>
        <p:nvSpPr>
          <p:cNvPr id="4" name="Plassholder for lysbildenummer 3">
            <a:extLst>
              <a:ext uri="{FF2B5EF4-FFF2-40B4-BE49-F238E27FC236}">
                <a16:creationId xmlns:a16="http://schemas.microsoft.com/office/drawing/2014/main" id="{BC3F7B3B-BC29-3168-2F13-37A3CB47691A}"/>
              </a:ext>
            </a:extLst>
          </p:cNvPr>
          <p:cNvSpPr>
            <a:spLocks noGrp="1"/>
          </p:cNvSpPr>
          <p:nvPr>
            <p:ph type="sldNum" sz="quarter" idx="12"/>
          </p:nvPr>
        </p:nvSpPr>
        <p:spPr/>
        <p:txBody>
          <a:bodyPr/>
          <a:lstStyle/>
          <a:p>
            <a:fld id="{3D637016-104A-45BD-A81C-CD5BFD6FA7E4}" type="slidenum">
              <a:rPr lang="nb-NO" smtClean="0"/>
              <a:t>35</a:t>
            </a:fld>
            <a:endParaRPr lang="nb-NO"/>
          </a:p>
        </p:txBody>
      </p:sp>
    </p:spTree>
    <p:extLst>
      <p:ext uri="{BB962C8B-B14F-4D97-AF65-F5344CB8AC3E}">
        <p14:creationId xmlns:p14="http://schemas.microsoft.com/office/powerpoint/2010/main" val="353681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9550712-7E38-D82D-BA2E-C46FFAE1F5AC}"/>
              </a:ext>
            </a:extLst>
          </p:cNvPr>
          <p:cNvSpPr>
            <a:spLocks noGrp="1"/>
          </p:cNvSpPr>
          <p:nvPr>
            <p:ph idx="1"/>
          </p:nvPr>
        </p:nvSpPr>
        <p:spPr>
          <a:xfrm>
            <a:off x="838200" y="517161"/>
            <a:ext cx="10515600" cy="5659802"/>
          </a:xfrm>
        </p:spPr>
        <p:txBody>
          <a:bodyPr>
            <a:normAutofit fontScale="25000" lnSpcReduction="20000"/>
          </a:bodyPr>
          <a:lstStyle/>
          <a:p>
            <a:pPr marL="0" indent="0">
              <a:buNone/>
            </a:pPr>
            <a:r>
              <a:rPr lang="nb-NO" sz="8000" dirty="0">
                <a:latin typeface="Calibri" panose="020F0502020204030204" pitchFamily="34" charset="0"/>
              </a:rPr>
              <a:t>Styring</a:t>
            </a:r>
            <a:endParaRPr lang="nb-NO" sz="8000" i="0" dirty="0">
              <a:effectLst/>
              <a:latin typeface="Calibri" panose="020F0502020204030204" pitchFamily="34" charset="0"/>
            </a:endParaRPr>
          </a:p>
          <a:p>
            <a:pPr marL="0" indent="0" algn="l" rtl="0" fontAlgn="base">
              <a:lnSpc>
                <a:spcPct val="170000"/>
              </a:lnSpc>
              <a:buNone/>
            </a:pPr>
            <a:r>
              <a:rPr lang="nb-NO" sz="5600" b="0" i="0" dirty="0">
                <a:effectLst/>
              </a:rPr>
              <a:t>Barnehageloven med forskrifter er de øverste juridiske rettsreglene som barnehagene i Norge styres etter. I Hamarøy er barnehagene underlagt sektor for oppvekst. Kommunen har utarbeidet vedtekter for de kommunale barnehagene. </a:t>
            </a:r>
          </a:p>
          <a:p>
            <a:pPr marL="0" indent="0" algn="l" rtl="0" fontAlgn="base">
              <a:lnSpc>
                <a:spcPct val="170000"/>
              </a:lnSpc>
              <a:buNone/>
            </a:pPr>
            <a:r>
              <a:rPr lang="nb-NO" sz="5600" b="1" i="0" dirty="0">
                <a:effectLst/>
              </a:rPr>
              <a:t>Samarbeidsutvalget </a:t>
            </a:r>
            <a:br>
              <a:rPr lang="nb-NO" sz="5600" b="0" i="0" dirty="0">
                <a:effectLst/>
              </a:rPr>
            </a:br>
            <a:r>
              <a:rPr lang="nb-NO" sz="5600" b="0" i="0" dirty="0" err="1">
                <a:effectLst/>
              </a:rPr>
              <a:t>Samarbeidsutvalget</a:t>
            </a:r>
            <a:r>
              <a:rPr lang="nb-NO" sz="5600" b="0" i="0" dirty="0">
                <a:effectLst/>
              </a:rPr>
              <a:t> består av en representant fra foreldregruppen, en representant fra personalgruppen og en politisk valgt representant fra kommunen. Styrer har sekretærfunksjon i utvalget. Om samarbeidsutvalgets oppgaver vises til vedtektene og forskrift til barnehageloven. </a:t>
            </a:r>
            <a:br>
              <a:rPr lang="nb-NO" sz="5600" dirty="0"/>
            </a:br>
            <a:r>
              <a:rPr lang="nb-NO" sz="5600" dirty="0"/>
              <a:t>SU for2023-2024: </a:t>
            </a:r>
            <a:br>
              <a:rPr lang="nb-NO" sz="5600" dirty="0"/>
            </a:br>
            <a:r>
              <a:rPr lang="nb-NO" sz="5600" dirty="0"/>
              <a:t>- Foreldrerepresentant: Ida </a:t>
            </a:r>
            <a:r>
              <a:rPr lang="nb-NO" sz="5600" dirty="0" err="1"/>
              <a:t>Markowitsch</a:t>
            </a:r>
            <a:r>
              <a:rPr lang="nb-NO" sz="5600" dirty="0"/>
              <a:t>, vara: Jeanette P. Valle</a:t>
            </a:r>
            <a:br>
              <a:rPr lang="nb-NO" sz="5600" dirty="0"/>
            </a:br>
            <a:r>
              <a:rPr lang="nb-NO" sz="5600" dirty="0"/>
              <a:t>- Politisk representant: Lisa Knutsen, vara: Eirik Valle</a:t>
            </a:r>
            <a:br>
              <a:rPr lang="nb-NO" sz="5600" dirty="0"/>
            </a:br>
            <a:r>
              <a:rPr lang="nb-NO" sz="5600" dirty="0"/>
              <a:t>- Representant fra personalet: Malene Johansen, vara:</a:t>
            </a:r>
            <a:br>
              <a:rPr lang="nb-NO" sz="5600" dirty="0"/>
            </a:br>
            <a:r>
              <a:rPr lang="nb-NO" sz="5600" dirty="0"/>
              <a:t>- Styrer: Kristin T. Sandnes (sekretærfunksjon)</a:t>
            </a:r>
            <a:endParaRPr lang="nb-NO" sz="5600" b="0" i="0" dirty="0">
              <a:effectLst/>
            </a:endParaRPr>
          </a:p>
          <a:p>
            <a:pPr marL="0" indent="0" algn="l" rtl="0" fontAlgn="base">
              <a:lnSpc>
                <a:spcPct val="170000"/>
              </a:lnSpc>
              <a:buNone/>
            </a:pPr>
            <a:r>
              <a:rPr lang="nb-NO" sz="5600" b="1" i="0" dirty="0">
                <a:effectLst/>
              </a:rPr>
              <a:t>Foreldreråd </a:t>
            </a:r>
            <a:br>
              <a:rPr lang="nb-NO" sz="5600" b="0" i="0" dirty="0">
                <a:effectLst/>
              </a:rPr>
            </a:br>
            <a:r>
              <a:rPr lang="nb-NO" sz="5600" b="0" i="0" dirty="0">
                <a:effectLst/>
              </a:rPr>
              <a:t>Foreldrerådet består av alle foreldre/foresatte til barna i barnehagen. I foreldrerådet skal det tas opp saker av viktighet for foreldrenes/barnas forhold til barnehagen. Se forskriftene til Barnehageloven. </a:t>
            </a:r>
          </a:p>
          <a:p>
            <a:pPr marL="0" indent="0" algn="l" rtl="0" fontAlgn="base">
              <a:lnSpc>
                <a:spcPct val="170000"/>
              </a:lnSpc>
              <a:buNone/>
            </a:pPr>
            <a:r>
              <a:rPr lang="nb-NO" sz="5600" b="1" i="0" dirty="0">
                <a:effectLst/>
              </a:rPr>
              <a:t>Oppvekst </a:t>
            </a:r>
            <a:br>
              <a:rPr lang="nb-NO" sz="5600" dirty="0"/>
            </a:br>
            <a:r>
              <a:rPr lang="nb-NO" sz="5600" b="0" i="0" dirty="0">
                <a:effectLst/>
              </a:rPr>
              <a:t>Som nærmeste overordnede vil sektor for oppvekst være en viktig samarbeidspartner. Både administrativt og pedagogisk har barnehagene nært samarbeid og oppfølging fra ledelsen, både ved møter, kursing og støtte. </a:t>
            </a:r>
          </a:p>
          <a:p>
            <a:pPr marL="0" indent="0">
              <a:buNone/>
            </a:pPr>
            <a:endParaRPr lang="nb-NO" sz="1800" b="0" i="0" dirty="0">
              <a:solidFill>
                <a:srgbClr val="000000"/>
              </a:solidFill>
              <a:effectLst/>
            </a:endParaRPr>
          </a:p>
          <a:p>
            <a:endParaRPr lang="nb-NO" dirty="0"/>
          </a:p>
        </p:txBody>
      </p:sp>
      <p:pic>
        <p:nvPicPr>
          <p:cNvPr id="4098" name="Picture 2">
            <a:extLst>
              <a:ext uri="{FF2B5EF4-FFF2-40B4-BE49-F238E27FC236}">
                <a16:creationId xmlns:a16="http://schemas.microsoft.com/office/drawing/2014/main" id="{E1223BBB-C761-50A3-8D29-C21F83ADF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208338"/>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7" name="Plassholder for lysbildenummer 6">
            <a:extLst>
              <a:ext uri="{FF2B5EF4-FFF2-40B4-BE49-F238E27FC236}">
                <a16:creationId xmlns:a16="http://schemas.microsoft.com/office/drawing/2014/main" id="{12E6F764-FCCE-7A8F-4D4D-01F8C6EBEABB}"/>
              </a:ext>
            </a:extLst>
          </p:cNvPr>
          <p:cNvSpPr>
            <a:spLocks noGrp="1"/>
          </p:cNvSpPr>
          <p:nvPr>
            <p:ph type="sldNum" sz="quarter" idx="12"/>
          </p:nvPr>
        </p:nvSpPr>
        <p:spPr/>
        <p:txBody>
          <a:bodyPr/>
          <a:lstStyle/>
          <a:p>
            <a:fld id="{3D637016-104A-45BD-A81C-CD5BFD6FA7E4}" type="slidenum">
              <a:rPr lang="nb-NO" smtClean="0"/>
              <a:t>4</a:t>
            </a:fld>
            <a:endParaRPr lang="nb-NO"/>
          </a:p>
        </p:txBody>
      </p:sp>
    </p:spTree>
    <p:extLst>
      <p:ext uri="{BB962C8B-B14F-4D97-AF65-F5344CB8AC3E}">
        <p14:creationId xmlns:p14="http://schemas.microsoft.com/office/powerpoint/2010/main" val="314899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1B19C0-E48B-8E32-BC1F-1AA8943AA402}"/>
              </a:ext>
            </a:extLst>
          </p:cNvPr>
          <p:cNvSpPr>
            <a:spLocks noGrp="1"/>
          </p:cNvSpPr>
          <p:nvPr>
            <p:ph idx="1"/>
          </p:nvPr>
        </p:nvSpPr>
        <p:spPr>
          <a:xfrm>
            <a:off x="827037" y="570772"/>
            <a:ext cx="10526763" cy="5606191"/>
          </a:xfrm>
        </p:spPr>
        <p:txBody>
          <a:bodyPr>
            <a:normAutofit fontScale="47500" lnSpcReduction="20000"/>
          </a:bodyPr>
          <a:lstStyle/>
          <a:p>
            <a:pPr marL="0" indent="0" algn="l" rtl="0" fontAlgn="base">
              <a:lnSpc>
                <a:spcPct val="170000"/>
              </a:lnSpc>
              <a:buNone/>
            </a:pPr>
            <a:r>
              <a:rPr lang="nb-NO" sz="4200" i="0" dirty="0">
                <a:effectLst/>
              </a:rPr>
              <a:t>Samarbeid med andre instanser </a:t>
            </a:r>
            <a:br>
              <a:rPr lang="nb-NO" sz="2800" b="0" i="0" dirty="0">
                <a:effectLst/>
              </a:rPr>
            </a:br>
            <a:r>
              <a:rPr lang="nb-NO" sz="2900" b="0" i="0" dirty="0">
                <a:effectLst/>
              </a:rPr>
              <a:t>Personalet i barnehagen trenger impulser, kunnskap og råd fra ulike hold for å kunne: </a:t>
            </a:r>
            <a:br>
              <a:rPr lang="nb-NO" sz="2900" b="0" i="0" dirty="0">
                <a:effectLst/>
              </a:rPr>
            </a:br>
            <a:r>
              <a:rPr lang="nb-NO" sz="2900" b="0" i="0" dirty="0">
                <a:effectLst/>
              </a:rPr>
              <a:t>- Gi et godt tilbud til det enkelte barn </a:t>
            </a:r>
            <a:br>
              <a:rPr lang="nb-NO" sz="2900" b="0" i="0" dirty="0">
                <a:effectLst/>
              </a:rPr>
            </a:br>
            <a:r>
              <a:rPr lang="nb-NO" sz="2900" b="0" i="0" dirty="0">
                <a:effectLst/>
              </a:rPr>
              <a:t>- Utnytte barnehagens ressurser til det beste for barnehagen som helhet </a:t>
            </a:r>
            <a:br>
              <a:rPr lang="nb-NO" sz="2900" b="0" i="0" dirty="0">
                <a:effectLst/>
              </a:rPr>
            </a:br>
            <a:r>
              <a:rPr lang="nb-NO" sz="2900" b="0" i="0" dirty="0">
                <a:effectLst/>
              </a:rPr>
              <a:t>- Utvikle/forbedre arbeidsformer og arbeidsmiljø blant personalet </a:t>
            </a:r>
            <a:br>
              <a:rPr lang="nb-NO" sz="2900" b="0" i="0" dirty="0">
                <a:effectLst/>
              </a:rPr>
            </a:br>
            <a:r>
              <a:rPr lang="nb-NO" sz="2900" b="0" i="0" dirty="0">
                <a:effectLst/>
              </a:rPr>
              <a:t>- Ulike samarbeidspartnere kan være: </a:t>
            </a:r>
          </a:p>
          <a:p>
            <a:pPr marL="0" indent="0" algn="l" rtl="0" fontAlgn="base">
              <a:lnSpc>
                <a:spcPct val="170000"/>
              </a:lnSpc>
              <a:buNone/>
            </a:pPr>
            <a:r>
              <a:rPr lang="nb-NO" sz="2900" b="1" i="0" dirty="0">
                <a:effectLst/>
              </a:rPr>
              <a:t>PPT </a:t>
            </a:r>
            <a:br>
              <a:rPr lang="nb-NO" sz="2900" dirty="0"/>
            </a:br>
            <a:r>
              <a:rPr lang="nb-NO" sz="2900" b="0" i="0" dirty="0">
                <a:effectLst/>
              </a:rPr>
              <a:t>Rådgivningskontor vi kan kontakte for veiledning og hjelp, både for enkeltbarn og gruppe. I PP-tjenesten er det ansatte med ulike fagområder, bl.a. psykologer, spesialpedagoger og logopeder. Vår barnehage har en egen kontakt som har ansvar for å koordinere nødvendig kompetanse fra PPT og evt. andre. </a:t>
            </a:r>
          </a:p>
          <a:p>
            <a:pPr marL="0" indent="0">
              <a:lnSpc>
                <a:spcPct val="170000"/>
              </a:lnSpc>
              <a:buNone/>
            </a:pPr>
            <a:r>
              <a:rPr lang="nb-NO" sz="2900" b="1" i="0" dirty="0">
                <a:effectLst/>
              </a:rPr>
              <a:t>Oppeid skole </a:t>
            </a:r>
            <a:br>
              <a:rPr lang="nb-NO" sz="2900" b="0" i="0" dirty="0">
                <a:effectLst/>
              </a:rPr>
            </a:br>
            <a:r>
              <a:rPr lang="nb-NO" sz="2900" b="0" i="0" dirty="0">
                <a:effectLst/>
              </a:rPr>
              <a:t>Siste året i barnehagen inneholder rutiner for samarbeid med skolen, bl.a. jevnlige møter, arbeid knyttet mot tidlig innsats i grunnleggende ferdigheter – «språkløypa» f.eks. og felles kursing. Gjennom hele året har barna førskole i sin egen barnehage. Fra medio mars er barna med førskolegruppa fra Oppeid ca. hver 14.dag. Skolen og barnehagen samarbeider om dette opplegget. I løpet av våren får de treffe læreren de skal ha og de får være sammen med «fadderne» sine fra 5.kl. Samarbeidet med Oppeid skole er med på å trygge overgangen fra barnehage til skole. </a:t>
            </a:r>
          </a:p>
          <a:p>
            <a:endParaRPr lang="nb-NO" dirty="0"/>
          </a:p>
        </p:txBody>
      </p:sp>
      <p:sp>
        <p:nvSpPr>
          <p:cNvPr id="4" name="Plassholder for lysbildenummer 3">
            <a:extLst>
              <a:ext uri="{FF2B5EF4-FFF2-40B4-BE49-F238E27FC236}">
                <a16:creationId xmlns:a16="http://schemas.microsoft.com/office/drawing/2014/main" id="{35C799EB-597F-C70C-E90D-E25AA9D59F83}"/>
              </a:ext>
            </a:extLst>
          </p:cNvPr>
          <p:cNvSpPr>
            <a:spLocks noGrp="1"/>
          </p:cNvSpPr>
          <p:nvPr>
            <p:ph type="sldNum" sz="quarter" idx="12"/>
          </p:nvPr>
        </p:nvSpPr>
        <p:spPr/>
        <p:txBody>
          <a:bodyPr/>
          <a:lstStyle/>
          <a:p>
            <a:fld id="{3D637016-104A-45BD-A81C-CD5BFD6FA7E4}" type="slidenum">
              <a:rPr lang="nb-NO" smtClean="0"/>
              <a:t>5</a:t>
            </a:fld>
            <a:endParaRPr lang="nb-NO"/>
          </a:p>
        </p:txBody>
      </p:sp>
    </p:spTree>
    <p:extLst>
      <p:ext uri="{BB962C8B-B14F-4D97-AF65-F5344CB8AC3E}">
        <p14:creationId xmlns:p14="http://schemas.microsoft.com/office/powerpoint/2010/main" val="84432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BD6E1D0-2234-8D7E-CD8E-BCC28276428D}"/>
              </a:ext>
            </a:extLst>
          </p:cNvPr>
          <p:cNvSpPr>
            <a:spLocks noGrp="1"/>
          </p:cNvSpPr>
          <p:nvPr>
            <p:ph idx="1"/>
          </p:nvPr>
        </p:nvSpPr>
        <p:spPr>
          <a:xfrm>
            <a:off x="838200" y="448464"/>
            <a:ext cx="10515600" cy="5728499"/>
          </a:xfrm>
        </p:spPr>
        <p:txBody>
          <a:bodyPr>
            <a:normAutofit fontScale="47500" lnSpcReduction="20000"/>
          </a:bodyPr>
          <a:lstStyle/>
          <a:p>
            <a:pPr marL="0" indent="0" algn="l" rtl="0" fontAlgn="base">
              <a:lnSpc>
                <a:spcPct val="160000"/>
              </a:lnSpc>
              <a:buNone/>
            </a:pPr>
            <a:r>
              <a:rPr lang="nb-NO" sz="2900" b="1" i="0" dirty="0">
                <a:effectLst/>
              </a:rPr>
              <a:t>Hamarøy Montessori </a:t>
            </a:r>
            <a:br>
              <a:rPr lang="nb-NO" sz="2900" b="0" i="0" dirty="0">
                <a:effectLst/>
              </a:rPr>
            </a:br>
            <a:r>
              <a:rPr lang="nb-NO" sz="2900" b="0" i="0" dirty="0">
                <a:effectLst/>
              </a:rPr>
              <a:t>Dersom vi har barn som ønsker å begynne på Hamarøy Montessori samarbeider vi med skolen for å gi </a:t>
            </a:r>
            <a:r>
              <a:rPr lang="nb-NO" sz="2900" b="0" i="0" dirty="0" err="1">
                <a:effectLst/>
              </a:rPr>
              <a:t>barnwt</a:t>
            </a:r>
            <a:r>
              <a:rPr lang="nb-NO" sz="2900" b="0" i="0" dirty="0">
                <a:effectLst/>
              </a:rPr>
              <a:t> en best mulig overgang. </a:t>
            </a:r>
          </a:p>
          <a:p>
            <a:pPr marL="0" indent="0" algn="l" rtl="0" fontAlgn="base">
              <a:lnSpc>
                <a:spcPct val="160000"/>
              </a:lnSpc>
              <a:buNone/>
            </a:pPr>
            <a:r>
              <a:rPr lang="nb-NO" sz="2900" b="1" i="0" dirty="0">
                <a:effectLst/>
              </a:rPr>
              <a:t>Knut Hamsun videregående skole </a:t>
            </a:r>
            <a:br>
              <a:rPr lang="nb-NO" sz="2900" dirty="0"/>
            </a:br>
            <a:r>
              <a:rPr lang="nb-NO" sz="2900" b="0" i="0" dirty="0">
                <a:effectLst/>
              </a:rPr>
              <a:t>I samarbeid med KHV tar vi imot elever for praksisperioder i forbindelse med utdanning innenfor helse- og oppvekst. </a:t>
            </a:r>
            <a:br>
              <a:rPr lang="nb-NO" sz="2900" b="0" i="0" dirty="0">
                <a:effectLst/>
              </a:rPr>
            </a:br>
            <a:r>
              <a:rPr lang="nb-NO" sz="2900" b="0" i="0" dirty="0">
                <a:effectLst/>
              </a:rPr>
              <a:t>Vi er også godkjent som lærebedrift og tar imot lærlinger i barne- og ungdomsarbeiderfaget. </a:t>
            </a:r>
          </a:p>
          <a:p>
            <a:pPr marL="0" indent="0" algn="l" rtl="0" fontAlgn="base">
              <a:lnSpc>
                <a:spcPct val="160000"/>
              </a:lnSpc>
              <a:buNone/>
            </a:pPr>
            <a:r>
              <a:rPr lang="nb-NO" sz="2900" b="1" i="0" dirty="0">
                <a:effectLst/>
              </a:rPr>
              <a:t>Nord Universitet </a:t>
            </a:r>
            <a:br>
              <a:rPr lang="nb-NO" sz="2900" b="0" i="0" dirty="0">
                <a:effectLst/>
              </a:rPr>
            </a:br>
            <a:r>
              <a:rPr lang="nb-NO" sz="2900" b="0" i="0" dirty="0">
                <a:effectLst/>
              </a:rPr>
              <a:t>Vi har inngått en femåring avtale med Nord Universitet om å være praksisbarnehage for perioden 2023-2028. Da tar vi imot barnehagelærerstudenter i praksisperiodene og er med på å utdanne fremtidens barnehagelærere.  </a:t>
            </a:r>
          </a:p>
          <a:p>
            <a:pPr marL="0" indent="0" algn="l" rtl="0" fontAlgn="base">
              <a:lnSpc>
                <a:spcPct val="160000"/>
              </a:lnSpc>
              <a:buNone/>
            </a:pPr>
            <a:r>
              <a:rPr lang="nb-NO" sz="2900" b="1" i="0" dirty="0">
                <a:effectLst/>
              </a:rPr>
              <a:t>Barnevernstjenesten </a:t>
            </a:r>
            <a:br>
              <a:rPr lang="nb-NO" sz="2900" dirty="0"/>
            </a:br>
            <a:r>
              <a:rPr lang="nb-NO" sz="2900" b="0" i="0" dirty="0">
                <a:effectLst/>
              </a:rPr>
              <a:t>Barneverntjenesten i Hamarøy har et vertskommunesamarbeid med Bodø kommune. Det lokale kontoret ligger på Drag. </a:t>
            </a:r>
            <a:br>
              <a:rPr lang="nb-NO" sz="2900" b="0" i="0" dirty="0">
                <a:effectLst/>
              </a:rPr>
            </a:br>
            <a:r>
              <a:rPr lang="nb-NO" sz="2900" b="0" i="0" dirty="0">
                <a:effectLst/>
              </a:rPr>
              <a:t>Vi har samarbeidsmøter med barneverntjenesten jevnlig med formål å skape bedre dialog og ha en arena for å kunne møtes, drøfte og bli bedre kjent med hverandres tjenester. </a:t>
            </a:r>
          </a:p>
          <a:p>
            <a:pPr marL="0" indent="0" algn="l" rtl="0" fontAlgn="base">
              <a:lnSpc>
                <a:spcPct val="160000"/>
              </a:lnSpc>
              <a:buNone/>
            </a:pPr>
            <a:r>
              <a:rPr lang="nb-NO" sz="2900" b="1" i="0" dirty="0">
                <a:effectLst/>
              </a:rPr>
              <a:t>Foreldre </a:t>
            </a:r>
            <a:br>
              <a:rPr lang="nb-NO" sz="2900" b="0" i="0" dirty="0">
                <a:effectLst/>
              </a:rPr>
            </a:br>
            <a:r>
              <a:rPr lang="nb-NO" sz="2900" b="0" i="0" dirty="0">
                <a:effectLst/>
              </a:rPr>
              <a:t>Vårt viktigste samarbeid er med foreldre/foresatte og vi legger vekt på at samarbeidet skal ivaretas både formelt og uformelt. Det skal være lav terskel for å ta kontakt og tidlig ta tak i evt. utfordringer eller problemer. Kontaktpunkter: Introduksjonsbrev, ved henting og </a:t>
            </a:r>
            <a:r>
              <a:rPr lang="nb-NO" sz="2900" b="0" i="0" dirty="0" err="1">
                <a:effectLst/>
              </a:rPr>
              <a:t>bringing</a:t>
            </a:r>
            <a:r>
              <a:rPr lang="nb-NO" sz="2900" dirty="0"/>
              <a:t>, f</a:t>
            </a:r>
            <a:r>
              <a:rPr lang="nb-NO" sz="2900" b="0" i="0" dirty="0">
                <a:effectLst/>
              </a:rPr>
              <a:t>oreldremøter , foreldresamtaler; to i året og ellers ved behov </a:t>
            </a:r>
            <a:r>
              <a:rPr lang="nb-NO" sz="2900" dirty="0"/>
              <a:t>og andre s</a:t>
            </a:r>
            <a:r>
              <a:rPr lang="nb-NO" sz="2900" b="0" i="0" dirty="0">
                <a:effectLst/>
              </a:rPr>
              <a:t>osiale sammenkomster; sommerfest, nissefest, lyslykteverksted, dugnad, o.l. </a:t>
            </a:r>
          </a:p>
          <a:p>
            <a:endParaRPr lang="nb-NO" dirty="0"/>
          </a:p>
        </p:txBody>
      </p:sp>
      <p:sp>
        <p:nvSpPr>
          <p:cNvPr id="4" name="Plassholder for lysbildenummer 3">
            <a:extLst>
              <a:ext uri="{FF2B5EF4-FFF2-40B4-BE49-F238E27FC236}">
                <a16:creationId xmlns:a16="http://schemas.microsoft.com/office/drawing/2014/main" id="{A51D4253-F5F2-A5AA-BB19-75727D095ED2}"/>
              </a:ext>
            </a:extLst>
          </p:cNvPr>
          <p:cNvSpPr>
            <a:spLocks noGrp="1"/>
          </p:cNvSpPr>
          <p:nvPr>
            <p:ph type="sldNum" sz="quarter" idx="12"/>
          </p:nvPr>
        </p:nvSpPr>
        <p:spPr/>
        <p:txBody>
          <a:bodyPr/>
          <a:lstStyle/>
          <a:p>
            <a:fld id="{3D637016-104A-45BD-A81C-CD5BFD6FA7E4}" type="slidenum">
              <a:rPr lang="nb-NO" smtClean="0"/>
              <a:t>6</a:t>
            </a:fld>
            <a:endParaRPr lang="nb-NO"/>
          </a:p>
        </p:txBody>
      </p:sp>
    </p:spTree>
    <p:extLst>
      <p:ext uri="{BB962C8B-B14F-4D97-AF65-F5344CB8AC3E}">
        <p14:creationId xmlns:p14="http://schemas.microsoft.com/office/powerpoint/2010/main" val="28292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98FC8FD-BF47-E36A-7C67-07C47EA44C3D}"/>
              </a:ext>
            </a:extLst>
          </p:cNvPr>
          <p:cNvSpPr>
            <a:spLocks noGrp="1"/>
          </p:cNvSpPr>
          <p:nvPr>
            <p:ph idx="1"/>
          </p:nvPr>
        </p:nvSpPr>
        <p:spPr>
          <a:xfrm>
            <a:off x="838200" y="856159"/>
            <a:ext cx="10515600" cy="2504408"/>
          </a:xfrm>
        </p:spPr>
        <p:txBody>
          <a:bodyPr/>
          <a:lstStyle/>
          <a:p>
            <a:pPr marL="0" indent="0" algn="l" rtl="0" fontAlgn="base">
              <a:lnSpc>
                <a:spcPct val="150000"/>
              </a:lnSpc>
              <a:buNone/>
            </a:pPr>
            <a:r>
              <a:rPr lang="nb-NO" sz="1400" b="1" i="0" dirty="0">
                <a:effectLst/>
              </a:rPr>
              <a:t>Andre barnehager </a:t>
            </a:r>
            <a:br>
              <a:rPr lang="nb-NO" sz="1400" b="1" i="0" dirty="0">
                <a:effectLst/>
              </a:rPr>
            </a:br>
            <a:r>
              <a:rPr lang="nb-NO" sz="1400" b="0" i="0" dirty="0">
                <a:solidFill>
                  <a:srgbClr val="000000"/>
                </a:solidFill>
                <a:effectLst/>
                <a:latin typeface="Calibri" panose="020F0502020204030204" pitchFamily="34" charset="0"/>
              </a:rPr>
              <a:t>Vi samarbeider også med andre barnehager. Blant annet har vi hvert år hatt en felles planleggingsdag. Styrerne samarbeider om en dag i året for alle ansatte i alle barnehagene. Innholdet skal ha en sosial profil der det å treffes og ha felles opplevelser står sterkt. Det skal også ha et faglig fokus som varierer fra år til år og kan være bidrag fra den enkelte barnehage eller faglige oppgaver som styrerne har planlagt. En rød tråd gjennom alle personaldager er at vi skal ha et historisk perspektiv på alle områdene vi besøker og vi leier gjerne inn lokal ekspertise til gode foredrag. Over 20 år har vi gjennomført disse dagen; vi har lært mye, blitt kjent med egen bygd og nærområder og ikke minst hatt et sosialt treff på tvers av alle barnehagene. </a:t>
            </a:r>
            <a:endParaRPr lang="nb-NO" b="0" i="0" dirty="0">
              <a:solidFill>
                <a:srgbClr val="000000"/>
              </a:solidFill>
              <a:effectLst/>
              <a:latin typeface="Segoe UI" panose="020B0502040204020203" pitchFamily="34" charset="0"/>
            </a:endParaRPr>
          </a:p>
          <a:p>
            <a:endParaRPr lang="nb-NO" dirty="0"/>
          </a:p>
          <a:p>
            <a:endParaRPr lang="nb-NO" dirty="0"/>
          </a:p>
          <a:p>
            <a:endParaRPr lang="nb-NO" dirty="0"/>
          </a:p>
        </p:txBody>
      </p:sp>
      <p:sp>
        <p:nvSpPr>
          <p:cNvPr id="4" name="Rectangle 1">
            <a:extLst>
              <a:ext uri="{FF2B5EF4-FFF2-40B4-BE49-F238E27FC236}">
                <a16:creationId xmlns:a16="http://schemas.microsoft.com/office/drawing/2014/main" id="{D034570A-611A-11A8-F16A-FF634DA9BBB4}"/>
              </a:ext>
            </a:extLst>
          </p:cNvPr>
          <p:cNvSpPr>
            <a:spLocks noChangeArrowheads="1"/>
          </p:cNvSpPr>
          <p:nvPr/>
        </p:nvSpPr>
        <p:spPr bwMode="auto">
          <a:xfrm>
            <a:off x="0" y="-1369605"/>
            <a:ext cx="5083443"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900" b="0" i="0" u="none" strike="noStrike" cap="none" normalizeH="0" baseline="0" dirty="0">
                <a:ln>
                  <a:noFill/>
                </a:ln>
                <a:solidFill>
                  <a:srgbClr val="2E74B5"/>
                </a:solidFill>
                <a:effectLst/>
                <a:latin typeface="Segoe UI" panose="020B0502040204020203" pitchFamily="34" charset="0"/>
                <a:cs typeface="Segoe UI" panose="020B0502040204020203" pitchFamily="34" charset="0"/>
              </a:rPr>
              <a:t>  </a:t>
            </a:r>
            <a:r>
              <a:rPr kumimoji="0" lang="nb-NO" altLang="nb-NO" sz="17200" b="0" i="0" u="none" strike="noStrike" cap="none" normalizeH="0" baseline="0" dirty="0">
                <a:ln>
                  <a:noFill/>
                </a:ln>
                <a:solidFill>
                  <a:srgbClr val="2E74B5"/>
                </a:solidFill>
                <a:effectLst/>
                <a:latin typeface="Segoe UI" panose="020B0502040204020203" pitchFamily="34" charset="0"/>
                <a:cs typeface="Segoe UI" panose="020B0502040204020203" pitchFamily="34" charset="0"/>
              </a:rPr>
              <a:t>        </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Et bilde som inneholder utendørs, fjell, natur, strand&#10;&#10;Automatisk generert beskrivelse">
            <a:extLst>
              <a:ext uri="{FF2B5EF4-FFF2-40B4-BE49-F238E27FC236}">
                <a16:creationId xmlns:a16="http://schemas.microsoft.com/office/drawing/2014/main" id="{808C610D-D8CA-67F9-38D4-FC25F75F6D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2" b="-202"/>
          <a:stretch/>
        </p:blipFill>
        <p:spPr bwMode="auto">
          <a:xfrm>
            <a:off x="3556364" y="3307318"/>
            <a:ext cx="4741468" cy="2739211"/>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lysbildenummer 4">
            <a:extLst>
              <a:ext uri="{FF2B5EF4-FFF2-40B4-BE49-F238E27FC236}">
                <a16:creationId xmlns:a16="http://schemas.microsoft.com/office/drawing/2014/main" id="{D5A3AD00-315C-7983-A136-10B6020B26F2}"/>
              </a:ext>
            </a:extLst>
          </p:cNvPr>
          <p:cNvSpPr>
            <a:spLocks noGrp="1"/>
          </p:cNvSpPr>
          <p:nvPr>
            <p:ph type="sldNum" sz="quarter" idx="12"/>
          </p:nvPr>
        </p:nvSpPr>
        <p:spPr/>
        <p:txBody>
          <a:bodyPr/>
          <a:lstStyle/>
          <a:p>
            <a:fld id="{3D637016-104A-45BD-A81C-CD5BFD6FA7E4}" type="slidenum">
              <a:rPr lang="nb-NO" smtClean="0"/>
              <a:t>7</a:t>
            </a:fld>
            <a:endParaRPr lang="nb-NO"/>
          </a:p>
        </p:txBody>
      </p:sp>
    </p:spTree>
    <p:extLst>
      <p:ext uri="{BB962C8B-B14F-4D97-AF65-F5344CB8AC3E}">
        <p14:creationId xmlns:p14="http://schemas.microsoft.com/office/powerpoint/2010/main" val="214243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D8526C5-5BAC-C417-B403-5A9D18BB03FB}"/>
              </a:ext>
            </a:extLst>
          </p:cNvPr>
          <p:cNvSpPr>
            <a:spLocks noGrp="1"/>
          </p:cNvSpPr>
          <p:nvPr>
            <p:ph idx="1"/>
          </p:nvPr>
        </p:nvSpPr>
        <p:spPr>
          <a:xfrm>
            <a:off x="569686" y="432253"/>
            <a:ext cx="10802257" cy="5141234"/>
          </a:xfrm>
        </p:spPr>
        <p:txBody>
          <a:bodyPr>
            <a:normAutofit/>
          </a:bodyPr>
          <a:lstStyle/>
          <a:p>
            <a:pPr marL="0" indent="0" algn="l" rtl="0" fontAlgn="base">
              <a:lnSpc>
                <a:spcPct val="160000"/>
              </a:lnSpc>
              <a:buNone/>
            </a:pPr>
            <a:r>
              <a:rPr lang="nb-NO" sz="1400" b="1" i="0" dirty="0">
                <a:effectLst/>
              </a:rPr>
              <a:t>Pedagogisk grunnlag </a:t>
            </a:r>
          </a:p>
          <a:p>
            <a:pPr marL="0" indent="0" algn="l" rtl="0" fontAlgn="base">
              <a:lnSpc>
                <a:spcPct val="170000"/>
              </a:lnSpc>
              <a:buNone/>
            </a:pPr>
            <a:r>
              <a:rPr lang="nb-NO" sz="1400" b="0" i="0" dirty="0">
                <a:solidFill>
                  <a:srgbClr val="000000"/>
                </a:solidFill>
                <a:effectLst/>
              </a:rPr>
              <a:t>Trivsel er et viktig fundament, derfor legger vi stor vekt på nettopp dette. Både ved å ha det ryddig og trivelig rundt oss og å finne arbeidsformer og organisering som fungerer godt. Barn trives best, lærer og utvikler seg mest når de har det morsomt, får velge selv og får ta utgangspunkt i det de selv er mest interessert i. Respekt og omsorg for hverandre (barn, foreldre, medarbeidere) er viktige stikkord. Se enkeltindividet. Som voksne i barnehagen har vi en viktig rolle som tilretteleggere, observatører og rollemodeller. Gjennom personalets holdninger og verdier, kunnskaper og ferdigheter skapes rammene for barnas opplevelser og erfaringer. Dermed har vi som voksne viktig innflytelse på barnas selvoppfatning, evne til sosialt samspill og hvilke erfaringer barna får. De voksne er derfor barnehagens viktigste ressurs. Barnehagen skal være en arena for læring og utvikling. Gjennom lek, samhandling med andre og varierte muligheter for utfordringer, opplevelser og erfaringer skal hver enkelt få mulighet til utvikling fra sitt ståsted. Alt som foregår i løpet av barnehagedagen, - fra omsorg og daglige rutiner til lek og planlagte aktiviteter er pedagogisk arbeid. Barna kommer til barnehagen med forventninger. Med seg har de en sekk full av erfaringer fra sitt unge liv med familie og venner. I sekken samler de erfaringer gjennom hele livet som de bærer med seg videre. Dette blir til slutt barnets egen livshistorie som de bærer med seg videre og som forteller hvem de er.  Vi ønsker å bidra med gode opplevelser fra barnehagen. Tida i barnehagen er en viktig del av barnets liv. </a:t>
            </a:r>
            <a:r>
              <a:rPr lang="nb-NO" sz="1400" b="0" i="0" dirty="0">
                <a:solidFill>
                  <a:srgbClr val="000000"/>
                </a:solidFill>
                <a:effectLst/>
                <a:latin typeface="Calibri" panose="020F0502020204030204" pitchFamily="34" charset="0"/>
              </a:rPr>
              <a:t>Vi ønsker å skape et miljø som gir rom for alle forskjeller blant oss og der vi føler tilhørighet og trygghet. Det skal føles godt å komme til barnehagen. </a:t>
            </a:r>
            <a:endParaRPr lang="nb-NO" sz="1400" b="0" i="0" dirty="0">
              <a:solidFill>
                <a:srgbClr val="000000"/>
              </a:solidFill>
              <a:effectLst/>
            </a:endParaRPr>
          </a:p>
          <a:p>
            <a:pPr marL="0" indent="0" algn="l" rtl="0" fontAlgn="base">
              <a:lnSpc>
                <a:spcPct val="160000"/>
              </a:lnSpc>
              <a:buNone/>
            </a:pPr>
            <a:endParaRPr lang="nb-NO" sz="1400" dirty="0">
              <a:solidFill>
                <a:srgbClr val="000000"/>
              </a:solidFill>
            </a:endParaRPr>
          </a:p>
          <a:p>
            <a:pPr marL="0" indent="0" algn="l" rtl="0" fontAlgn="base">
              <a:lnSpc>
                <a:spcPct val="160000"/>
              </a:lnSpc>
              <a:buNone/>
            </a:pPr>
            <a:endParaRPr lang="nb-NO" sz="1400" b="0" i="0" dirty="0">
              <a:solidFill>
                <a:srgbClr val="000000"/>
              </a:solidFill>
              <a:effectLst/>
            </a:endParaRPr>
          </a:p>
          <a:p>
            <a:pPr marL="0" indent="0" algn="l" rtl="0" fontAlgn="base">
              <a:lnSpc>
                <a:spcPct val="160000"/>
              </a:lnSpc>
              <a:buNone/>
            </a:pPr>
            <a:endParaRPr lang="nb-NO" sz="1400" b="0" i="0" dirty="0">
              <a:solidFill>
                <a:srgbClr val="000000"/>
              </a:solidFill>
              <a:effectLst/>
            </a:endParaRPr>
          </a:p>
          <a:p>
            <a:endParaRPr lang="nb-NO" sz="1400" dirty="0"/>
          </a:p>
        </p:txBody>
      </p:sp>
      <p:pic>
        <p:nvPicPr>
          <p:cNvPr id="6146" name="Picture 2" descr="Et bilde som inneholder tegning, Barnekunst, clip art, himmel&#10;&#10;Automatisk generert beskrivelse">
            <a:extLst>
              <a:ext uri="{FF2B5EF4-FFF2-40B4-BE49-F238E27FC236}">
                <a16:creationId xmlns:a16="http://schemas.microsoft.com/office/drawing/2014/main" id="{DB76BA22-8B40-4187-229C-E777CDDF6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274" y="5489572"/>
            <a:ext cx="1190625" cy="1047750"/>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a:extLst>
              <a:ext uri="{FF2B5EF4-FFF2-40B4-BE49-F238E27FC236}">
                <a16:creationId xmlns:a16="http://schemas.microsoft.com/office/drawing/2014/main" id="{9279FFF7-ACEB-8147-AE22-6364567F9755}"/>
              </a:ext>
            </a:extLst>
          </p:cNvPr>
          <p:cNvSpPr>
            <a:spLocks noGrp="1"/>
          </p:cNvSpPr>
          <p:nvPr>
            <p:ph type="sldNum" sz="quarter" idx="12"/>
          </p:nvPr>
        </p:nvSpPr>
        <p:spPr/>
        <p:txBody>
          <a:bodyPr/>
          <a:lstStyle/>
          <a:p>
            <a:fld id="{3D637016-104A-45BD-A81C-CD5BFD6FA7E4}" type="slidenum">
              <a:rPr lang="nb-NO" smtClean="0"/>
              <a:t>8</a:t>
            </a:fld>
            <a:endParaRPr lang="nb-NO"/>
          </a:p>
        </p:txBody>
      </p:sp>
    </p:spTree>
    <p:extLst>
      <p:ext uri="{BB962C8B-B14F-4D97-AF65-F5344CB8AC3E}">
        <p14:creationId xmlns:p14="http://schemas.microsoft.com/office/powerpoint/2010/main" val="321460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CF7894A-93E2-597A-1A3D-D997C85EB73A}"/>
              </a:ext>
            </a:extLst>
          </p:cNvPr>
          <p:cNvSpPr>
            <a:spLocks noGrp="1"/>
          </p:cNvSpPr>
          <p:nvPr>
            <p:ph idx="1"/>
          </p:nvPr>
        </p:nvSpPr>
        <p:spPr>
          <a:xfrm>
            <a:off x="732971" y="1233714"/>
            <a:ext cx="7141029" cy="4223658"/>
          </a:xfrm>
        </p:spPr>
        <p:txBody>
          <a:bodyPr>
            <a:normAutofit/>
          </a:bodyPr>
          <a:lstStyle/>
          <a:p>
            <a:pPr marL="0" indent="0" algn="l" rtl="0" fontAlgn="base">
              <a:lnSpc>
                <a:spcPct val="150000"/>
              </a:lnSpc>
              <a:buNone/>
            </a:pPr>
            <a:r>
              <a:rPr lang="nb-NO" sz="1400" b="1" i="0" dirty="0">
                <a:effectLst/>
              </a:rPr>
              <a:t>Visjon </a:t>
            </a:r>
          </a:p>
          <a:p>
            <a:pPr marL="0" indent="0" algn="l" rtl="0" fontAlgn="base">
              <a:lnSpc>
                <a:spcPct val="150000"/>
              </a:lnSpc>
              <a:buNone/>
            </a:pPr>
            <a:r>
              <a:rPr lang="nb-NO" sz="1400" b="0" i="0" dirty="0">
                <a:solidFill>
                  <a:srgbClr val="000000"/>
                </a:solidFill>
                <a:effectLst/>
              </a:rPr>
              <a:t>Vi skal være til stede for barnet her og nå. </a:t>
            </a:r>
          </a:p>
          <a:p>
            <a:pPr marL="0" indent="0" algn="l" rtl="0" fontAlgn="base">
              <a:lnSpc>
                <a:spcPct val="150000"/>
              </a:lnSpc>
              <a:buNone/>
            </a:pPr>
            <a:r>
              <a:rPr lang="nb-NO" sz="1400" b="0" i="0" dirty="0">
                <a:solidFill>
                  <a:srgbClr val="000000"/>
                </a:solidFill>
                <a:effectLst/>
              </a:rPr>
              <a:t>Vi skal rose all adferd der barn viser omsorg og omtanke for hverandre.. </a:t>
            </a:r>
          </a:p>
          <a:p>
            <a:pPr marL="0" indent="0" algn="l" rtl="0" fontAlgn="base">
              <a:lnSpc>
                <a:spcPct val="150000"/>
              </a:lnSpc>
              <a:buNone/>
            </a:pPr>
            <a:r>
              <a:rPr lang="nb-NO" sz="1400" b="0" i="0" dirty="0">
                <a:solidFill>
                  <a:srgbClr val="000000"/>
                </a:solidFill>
                <a:effectLst/>
              </a:rPr>
              <a:t>Vi skal sammen med barna søke svar på deres spørsmål og undring. </a:t>
            </a:r>
          </a:p>
          <a:p>
            <a:pPr marL="0" indent="0" algn="l" rtl="0" fontAlgn="base">
              <a:lnSpc>
                <a:spcPct val="150000"/>
              </a:lnSpc>
              <a:buNone/>
            </a:pPr>
            <a:r>
              <a:rPr lang="nb-NO" sz="1400" b="0" i="0" dirty="0">
                <a:solidFill>
                  <a:srgbClr val="000000"/>
                </a:solidFill>
                <a:effectLst/>
              </a:rPr>
              <a:t>All vår adferd skal være tuftet på en positiv holdning. </a:t>
            </a:r>
          </a:p>
          <a:p>
            <a:pPr marL="0" indent="0" algn="l" rtl="0" fontAlgn="base">
              <a:lnSpc>
                <a:spcPct val="150000"/>
              </a:lnSpc>
              <a:buNone/>
            </a:pPr>
            <a:r>
              <a:rPr lang="nb-NO" sz="1400" b="0" i="0" dirty="0">
                <a:solidFill>
                  <a:srgbClr val="000000"/>
                </a:solidFill>
                <a:effectLst/>
              </a:rPr>
              <a:t>Vi skal vise respekt for barnas lek. </a:t>
            </a:r>
          </a:p>
          <a:p>
            <a:pPr marL="0" indent="0" algn="l" rtl="0" fontAlgn="base">
              <a:lnSpc>
                <a:spcPct val="150000"/>
              </a:lnSpc>
              <a:buNone/>
            </a:pPr>
            <a:endParaRPr lang="nb-NO" sz="1400" b="0" i="0" dirty="0">
              <a:solidFill>
                <a:srgbClr val="000000"/>
              </a:solidFill>
              <a:effectLst/>
            </a:endParaRPr>
          </a:p>
          <a:p>
            <a:pPr marL="0" indent="0" algn="l" rtl="0" fontAlgn="base">
              <a:lnSpc>
                <a:spcPct val="150000"/>
              </a:lnSpc>
              <a:buNone/>
            </a:pPr>
            <a:r>
              <a:rPr lang="nb-NO" sz="1400" b="0" i="0" dirty="0">
                <a:solidFill>
                  <a:srgbClr val="000000"/>
                </a:solidFill>
                <a:effectLst/>
              </a:rPr>
              <a:t>«Mens vi prøver å lære barna våre om livet, lærer barna oss om hva å leve handler om». </a:t>
            </a:r>
          </a:p>
          <a:p>
            <a:pPr>
              <a:lnSpc>
                <a:spcPct val="150000"/>
              </a:lnSpc>
            </a:pPr>
            <a:endParaRPr lang="nb-NO" sz="1400" dirty="0"/>
          </a:p>
        </p:txBody>
      </p:sp>
      <p:pic>
        <p:nvPicPr>
          <p:cNvPr id="7170" name="Picture 2">
            <a:extLst>
              <a:ext uri="{FF2B5EF4-FFF2-40B4-BE49-F238E27FC236}">
                <a16:creationId xmlns:a16="http://schemas.microsoft.com/office/drawing/2014/main" id="{27E429E5-72E0-0A67-A9BA-9213511A8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257" y="1157513"/>
            <a:ext cx="3599543" cy="4799391"/>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a:extLst>
              <a:ext uri="{FF2B5EF4-FFF2-40B4-BE49-F238E27FC236}">
                <a16:creationId xmlns:a16="http://schemas.microsoft.com/office/drawing/2014/main" id="{2502347B-5A65-D3DD-497D-797B17ABEC04}"/>
              </a:ext>
            </a:extLst>
          </p:cNvPr>
          <p:cNvSpPr>
            <a:spLocks noGrp="1"/>
          </p:cNvSpPr>
          <p:nvPr>
            <p:ph type="sldNum" sz="quarter" idx="12"/>
          </p:nvPr>
        </p:nvSpPr>
        <p:spPr/>
        <p:txBody>
          <a:bodyPr/>
          <a:lstStyle/>
          <a:p>
            <a:fld id="{3D637016-104A-45BD-A81C-CD5BFD6FA7E4}" type="slidenum">
              <a:rPr lang="nb-NO" smtClean="0"/>
              <a:t>9</a:t>
            </a:fld>
            <a:endParaRPr lang="nb-NO"/>
          </a:p>
        </p:txBody>
      </p:sp>
    </p:spTree>
    <p:extLst>
      <p:ext uri="{BB962C8B-B14F-4D97-AF65-F5344CB8AC3E}">
        <p14:creationId xmlns:p14="http://schemas.microsoft.com/office/powerpoint/2010/main" val="1735675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672327a-b70c-4698-be24-009e8562737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022EA9862C8884B8BC49AC88585EC48" ma:contentTypeVersion="6" ma:contentTypeDescription="Create a new document." ma:contentTypeScope="" ma:versionID="2ceceee61d127919598012059703f891">
  <xsd:schema xmlns:xsd="http://www.w3.org/2001/XMLSchema" xmlns:xs="http://www.w3.org/2001/XMLSchema" xmlns:p="http://schemas.microsoft.com/office/2006/metadata/properties" xmlns:ns2="aefeaacb-dc89-445a-96dc-4906802180be" xmlns:ns3="5672327a-b70c-4698-be24-009e85627371" targetNamespace="http://schemas.microsoft.com/office/2006/metadata/properties" ma:root="true" ma:fieldsID="8e3f10fec510e9059ed20b728cbaedce" ns2:_="" ns3:_="">
    <xsd:import namespace="aefeaacb-dc89-445a-96dc-4906802180be"/>
    <xsd:import namespace="5672327a-b70c-4698-be24-009e85627371"/>
    <xsd:element name="properties">
      <xsd:complexType>
        <xsd:sequence>
          <xsd:element name="documentManagement">
            <xsd:complexType>
              <xsd:all>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eaacb-dc89-445a-96dc-4906802180be" elementFormDefault="qualified">
    <xsd:import namespace="http://schemas.microsoft.com/office/2006/documentManagement/types"/>
    <xsd:import namespace="http://schemas.microsoft.com/office/infopath/2007/PartnerControls"/>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72327a-b70c-4698-be24-009e856273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CEFA6-78DE-4267-A369-B80274AD74FF}">
  <ds:schemaRefs>
    <ds:schemaRef ds:uri="http://schemas.microsoft.com/sharepoint/v3/contenttype/forms"/>
  </ds:schemaRefs>
</ds:datastoreItem>
</file>

<file path=customXml/itemProps2.xml><?xml version="1.0" encoding="utf-8"?>
<ds:datastoreItem xmlns:ds="http://schemas.openxmlformats.org/officeDocument/2006/customXml" ds:itemID="{10584CF4-49EE-4853-B99B-A2028B1B95F1}">
  <ds:schemaRefs>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elements/1.1/"/>
    <ds:schemaRef ds:uri="5e858bcf-80a2-4467-b888-e22c024687ea"/>
    <ds:schemaRef ds:uri="ca0fbc5e-6f2d-415d-a91d-7d724917da34"/>
    <ds:schemaRef ds:uri="5672327a-b70c-4698-be24-009e85627371"/>
  </ds:schemaRefs>
</ds:datastoreItem>
</file>

<file path=customXml/itemProps3.xml><?xml version="1.0" encoding="utf-8"?>
<ds:datastoreItem xmlns:ds="http://schemas.openxmlformats.org/officeDocument/2006/customXml" ds:itemID="{4BFD8E27-A3C8-40FB-A91D-EDF09D15E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eaacb-dc89-445a-96dc-4906802180be"/>
    <ds:schemaRef ds:uri="5672327a-b70c-4698-be24-009e856273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TotalTime>
  <Words>6720</Words>
  <Application>Microsoft Office PowerPoint</Application>
  <PresentationFormat>Widescreen</PresentationFormat>
  <Paragraphs>588</Paragraphs>
  <Slides>35</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35</vt:i4>
      </vt:variant>
    </vt:vector>
  </HeadingPairs>
  <TitlesOfParts>
    <vt:vector size="40" baseType="lpstr">
      <vt:lpstr>Arial</vt:lpstr>
      <vt:lpstr>Calibri</vt:lpstr>
      <vt:lpstr>Calibri Light</vt:lpstr>
      <vt:lpstr>Segoe UI</vt:lpstr>
      <vt:lpstr>Office-tema</vt:lpstr>
      <vt:lpstr>Årsplan  Ulvsvåg Barnehage  2023-2024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Året i Ulvsvåg barnehage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Fagområdene</vt:lpstr>
      <vt:lpstr>PowerPoint-presentasjon</vt:lpstr>
      <vt:lpstr>Kommunikasjon, språk og tekst</vt:lpstr>
      <vt:lpstr>Kropp, bevegelse og helse</vt:lpstr>
      <vt:lpstr>Natur, miljø og teknologi </vt:lpstr>
      <vt:lpstr>  Etikk, religion og filosofi </vt:lpstr>
      <vt:lpstr>Nærmiljø og samfunn </vt:lpstr>
      <vt:lpstr>Kunst, kultur og kreativitet </vt:lpstr>
      <vt:lpstr>Antall, rom og 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Årsplan  Ulvsvåg Barnehage  2023-2024</dc:title>
  <dc:creator>Kristin Tidemann Sandnes</dc:creator>
  <cp:lastModifiedBy>Kristin Tidemann Sandnes</cp:lastModifiedBy>
  <cp:revision>7</cp:revision>
  <dcterms:created xsi:type="dcterms:W3CDTF">2023-11-30T09:57:25Z</dcterms:created>
  <dcterms:modified xsi:type="dcterms:W3CDTF">2024-03-20T12:18:35Z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0x010100C022EA9862C8884B8BC49AC88585EC48</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GUID">
    <vt:lpwstr>7a7f0fa5-8847-4245-9d05-aabeb01bb688</vt:lpwstr>
  </property>
  <property fmtid="{D5CDD505-2E9C-101B-9397-08002B2CF9AE}" pid="11" name="xd_Signature">
    <vt:bool>false</vt:bool>
  </property>
</Properties>
</file>